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98" r:id="rId4"/>
    <p:sldId id="296"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74" r:id="rId20"/>
    <p:sldId id="259" r:id="rId21"/>
    <p:sldId id="260" r:id="rId22"/>
    <p:sldId id="275" r:id="rId23"/>
    <p:sldId id="261" r:id="rId24"/>
    <p:sldId id="276" r:id="rId25"/>
    <p:sldId id="262" r:id="rId26"/>
    <p:sldId id="263" r:id="rId27"/>
    <p:sldId id="277" r:id="rId28"/>
    <p:sldId id="264" r:id="rId29"/>
    <p:sldId id="278" r:id="rId30"/>
    <p:sldId id="265" r:id="rId31"/>
    <p:sldId id="279" r:id="rId32"/>
    <p:sldId id="266" r:id="rId33"/>
    <p:sldId id="267" r:id="rId34"/>
    <p:sldId id="280" r:id="rId35"/>
    <p:sldId id="268" r:id="rId36"/>
    <p:sldId id="299" r:id="rId37"/>
    <p:sldId id="269" r:id="rId38"/>
    <p:sldId id="270" r:id="rId39"/>
    <p:sldId id="281" r:id="rId40"/>
    <p:sldId id="273" r:id="rId4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10262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4673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234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9384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702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1716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535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483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083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974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2299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996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395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066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0615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477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4894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ru" sz="1000">
                <a:solidFill>
                  <a:schemeClr val="lt1"/>
                </a:solidFill>
                <a:latin typeface="Roboto"/>
                <a:ea typeface="Roboto"/>
                <a:cs typeface="Roboto"/>
                <a:sym typeface="Roboto"/>
              </a:rPr>
              <a:t>‹#›</a:t>
            </a:fld>
            <a:endParaRPr lang="ru"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907225" y="1775100"/>
            <a:ext cx="4530300" cy="1296000"/>
          </a:xfrm>
          <a:prstGeom prst="rect">
            <a:avLst/>
          </a:prstGeom>
        </p:spPr>
        <p:txBody>
          <a:bodyPr lIns="91425" tIns="91425" rIns="91425" bIns="91425" anchor="b" anchorCtr="0">
            <a:noAutofit/>
          </a:bodyPr>
          <a:lstStyle/>
          <a:p>
            <a:pPr>
              <a:spcBef>
                <a:spcPts val="0"/>
              </a:spcBef>
              <a:buNone/>
            </a:pPr>
            <a:r>
              <a:rPr lang="ru"/>
              <a:t>       Германия   журналистикасы</a:t>
            </a:r>
          </a:p>
        </p:txBody>
      </p:sp>
      <p:sp>
        <p:nvSpPr>
          <p:cNvPr id="85" name="Shape 85"/>
          <p:cNvSpPr txBox="1"/>
          <p:nvPr/>
        </p:nvSpPr>
        <p:spPr>
          <a:xfrm>
            <a:off x="984575" y="3584175"/>
            <a:ext cx="5364600" cy="384000"/>
          </a:xfrm>
          <a:prstGeom prst="rect">
            <a:avLst/>
          </a:prstGeom>
          <a:noFill/>
          <a:ln>
            <a:noFill/>
          </a:ln>
        </p:spPr>
        <p:txBody>
          <a:bodyPr lIns="91425" tIns="91425" rIns="91425" bIns="91425" anchor="t" anchorCtr="0">
            <a:noAutofit/>
          </a:bodyPr>
          <a:lstStyle/>
          <a:p>
            <a:pPr>
              <a:spcBef>
                <a:spcPts val="0"/>
              </a:spcBef>
              <a:buNone/>
            </a:pPr>
            <a:r>
              <a:rPr lang="ru" sz="1800" b="1" i="1">
                <a:latin typeface="Times New Roman"/>
                <a:ea typeface="Times New Roman"/>
                <a:cs typeface="Times New Roman"/>
                <a:sym typeface="Times New Roman"/>
              </a:rPr>
              <a:t>   Тарихы, қазіргі бұқаралық ақпарат құралдары</a:t>
            </a:r>
          </a:p>
        </p:txBody>
      </p:sp>
      <p:sp>
        <p:nvSpPr>
          <p:cNvPr id="86" name="Shape 86"/>
          <p:cNvSpPr txBox="1"/>
          <p:nvPr/>
        </p:nvSpPr>
        <p:spPr>
          <a:xfrm>
            <a:off x="7121775" y="3968175"/>
            <a:ext cx="6702899" cy="782099"/>
          </a:xfrm>
          <a:prstGeom prst="rect">
            <a:avLst/>
          </a:prstGeom>
          <a:noFill/>
          <a:ln>
            <a:noFill/>
          </a:ln>
        </p:spPr>
        <p:txBody>
          <a:bodyPr lIns="91425" tIns="91425" rIns="91425" bIns="91425" anchor="t" anchorCtr="0">
            <a:noAutofit/>
          </a:bodyPr>
          <a:lstStyle/>
          <a:p>
            <a:pPr>
              <a:spcBef>
                <a:spcPts val="0"/>
              </a:spcBef>
              <a:buNone/>
            </a:pPr>
            <a:endParaRPr/>
          </a:p>
        </p:txBody>
      </p:sp>
      <p:sp>
        <p:nvSpPr>
          <p:cNvPr id="87" name="Shape 87"/>
          <p:cNvSpPr/>
          <p:nvPr/>
        </p:nvSpPr>
        <p:spPr>
          <a:xfrm>
            <a:off x="609350" y="4149750"/>
            <a:ext cx="5387849" cy="418931"/>
          </a:xfrm>
          <a:prstGeom prst="lightningBol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88" name="Shape 88"/>
          <p:cNvPicPr preferRelativeResize="0"/>
          <p:nvPr/>
        </p:nvPicPr>
        <p:blipFill>
          <a:blip r:embed="rId4">
            <a:alphaModFix amt="50000"/>
          </a:blip>
          <a:stretch>
            <a:fillRect/>
          </a:stretch>
        </p:blipFill>
        <p:spPr>
          <a:xfrm>
            <a:off x="6599975" y="3444701"/>
            <a:ext cx="2466899" cy="1698800"/>
          </a:xfrm>
          <a:prstGeom prst="flowChartPunchedTape">
            <a:avLst/>
          </a:prstGeom>
          <a:noFill/>
          <a:ln>
            <a:noFill/>
          </a:ln>
        </p:spPr>
      </p:pic>
      <p:pic>
        <p:nvPicPr>
          <p:cNvPr id="89" name="Shape 89"/>
          <p:cNvPicPr preferRelativeResize="0"/>
          <p:nvPr/>
        </p:nvPicPr>
        <p:blipFill>
          <a:blip r:embed="rId5">
            <a:alphaModFix amt="58999"/>
          </a:blip>
          <a:stretch>
            <a:fillRect/>
          </a:stretch>
        </p:blipFill>
        <p:spPr>
          <a:xfrm>
            <a:off x="104450" y="-29675"/>
            <a:ext cx="2687700" cy="1710899"/>
          </a:xfrm>
          <a:prstGeom prst="ellipse">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4"/>
                                        </p:tgtEl>
                                        <p:attrNameLst>
                                          <p:attrName>r</p:attrName>
                                        </p:attrNameLst>
                                      </p:cBhvr>
                                    </p:animRot>
                                  </p:childTnLst>
                                </p:cTn>
                              </p:par>
                              <p:par>
                                <p:cTn id="7" presetID="2" presetClass="entr" presetSubtype="1" fill="hold" nodeType="withEffect">
                                  <p:stCondLst>
                                    <p:cond delay="0"/>
                                  </p:stCondLst>
                                  <p:childTnLst>
                                    <p:set>
                                      <p:cBhvr>
                                        <p:cTn id="8" dur="1" fill="hold">
                                          <p:stCondLst>
                                            <p:cond delay="0"/>
                                          </p:stCondLst>
                                        </p:cTn>
                                        <p:tgtEl>
                                          <p:spTgt spid="85"/>
                                        </p:tgtEl>
                                        <p:attrNameLst>
                                          <p:attrName>style.visibility</p:attrName>
                                        </p:attrNameLst>
                                      </p:cBhvr>
                                      <p:to>
                                        <p:strVal val="visible"/>
                                      </p:to>
                                    </p:set>
                                    <p:anim calcmode="lin" valueType="num">
                                      <p:cBhvr additive="base">
                                        <p:cTn id="9" dur="1000"/>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63471"/>
            <a:ext cx="8520599" cy="4305404"/>
          </a:xfrm>
        </p:spPr>
        <p:txBody>
          <a:bodyPr/>
          <a:lstStyle/>
          <a:p>
            <a:r>
              <a:rPr lang="kk-KZ" altLang="ru-RU" sz="2000" dirty="0"/>
              <a:t>Мысалы, «</a:t>
            </a:r>
            <a:r>
              <a:rPr lang="kk-KZ" altLang="ru-RU" sz="2000" b="1" i="1" dirty="0"/>
              <a:t>Гамбургер абендблат</a:t>
            </a:r>
            <a:r>
              <a:rPr lang="kk-KZ" altLang="ru-RU" sz="2000" dirty="0"/>
              <a:t>», «</a:t>
            </a:r>
            <a:r>
              <a:rPr lang="kk-KZ" altLang="ru-RU" sz="2000" b="1" i="1" dirty="0"/>
              <a:t>Бильд цайтунг</a:t>
            </a:r>
            <a:r>
              <a:rPr lang="kk-KZ" altLang="ru-RU" sz="2000" dirty="0"/>
              <a:t>» газеттері, «</a:t>
            </a:r>
            <a:r>
              <a:rPr lang="kk-KZ" altLang="ru-RU" sz="2000" b="1" i="1" dirty="0"/>
              <a:t>Херцу</a:t>
            </a:r>
            <a:r>
              <a:rPr lang="kk-KZ" altLang="ru-RU" sz="2000" dirty="0"/>
              <a:t>», «</a:t>
            </a:r>
            <a:r>
              <a:rPr lang="kk-KZ" altLang="ru-RU" sz="2000" b="1" i="1" dirty="0"/>
              <a:t>Функ ур</a:t>
            </a:r>
            <a:r>
              <a:rPr lang="kk-KZ" altLang="ru-RU" sz="2000" dirty="0"/>
              <a:t>», «</a:t>
            </a:r>
            <a:r>
              <a:rPr lang="kk-KZ" altLang="ru-RU" sz="2000" b="1" i="1" dirty="0"/>
              <a:t>Эхо</a:t>
            </a:r>
            <a:r>
              <a:rPr lang="kk-KZ" altLang="ru-RU" sz="2000" dirty="0"/>
              <a:t>» журналдары.  Сонымен қатар Шпрингердің «</a:t>
            </a:r>
            <a:r>
              <a:rPr lang="kk-KZ" altLang="ru-RU" sz="2000" b="1" i="1" dirty="0"/>
              <a:t>Шпрингер-аусланд сдинст</a:t>
            </a:r>
            <a:r>
              <a:rPr lang="kk-KZ" altLang="ru-RU" sz="2000" dirty="0"/>
              <a:t>» ақпарат агенттігі жұмыс істейді. </a:t>
            </a:r>
            <a:endParaRPr lang="kk-KZ" altLang="ru-RU" sz="2000" dirty="0" smtClean="0"/>
          </a:p>
          <a:p>
            <a:r>
              <a:rPr lang="kk-KZ" altLang="ru-RU" sz="2000" dirty="0"/>
              <a:t>Шпрингердің ақпарат агенттігінің бюролары АҚШ, Англия, Францияда қызмет жасап, әлемдік баспа тобын құрып, Батыс Еуропа үшін журналдар шығаруда. Жылдық айналымы 120 млн. маркаға дейін жетіп тұрды. Күніне 800 мың дана газет шығарады. Қол астында 2000 қызметкері бар. </a:t>
            </a:r>
            <a:endParaRPr lang="ru-RU" altLang="ru-RU" sz="2000" dirty="0"/>
          </a:p>
          <a:p>
            <a:endParaRPr lang="ru-RU" altLang="ru-RU" sz="2000" dirty="0"/>
          </a:p>
          <a:p>
            <a:endParaRPr lang="ru-RU" dirty="0"/>
          </a:p>
        </p:txBody>
      </p:sp>
    </p:spTree>
    <p:extLst>
      <p:ext uri="{BB962C8B-B14F-4D97-AF65-F5344CB8AC3E}">
        <p14:creationId xmlns:p14="http://schemas.microsoft.com/office/powerpoint/2010/main" val="63783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01478"/>
            <a:ext cx="8520599" cy="4367397"/>
          </a:xfrm>
        </p:spPr>
        <p:txBody>
          <a:bodyPr/>
          <a:lstStyle/>
          <a:p>
            <a:r>
              <a:rPr lang="kk-KZ" altLang="ru-RU" sz="2400" b="1" dirty="0"/>
              <a:t>2.«ГЕНРИХ БАУЭР-ФЕРЛАГ»</a:t>
            </a:r>
            <a:r>
              <a:rPr lang="kk-KZ" altLang="ru-RU" sz="2400" dirty="0"/>
              <a:t> -   иллюстрациялы журналдар шығаратын әйгілі концерн. «</a:t>
            </a:r>
            <a:r>
              <a:rPr lang="kk-KZ" altLang="ru-RU" sz="2400" b="1" i="1" dirty="0"/>
              <a:t>Квик</a:t>
            </a:r>
            <a:r>
              <a:rPr lang="kk-KZ" altLang="ru-RU" sz="2400" dirty="0"/>
              <a:t>» (1948), «</a:t>
            </a:r>
            <a:r>
              <a:rPr lang="kk-KZ" altLang="ru-RU" sz="2400" b="1" i="1" dirty="0"/>
              <a:t>Нойе пост</a:t>
            </a:r>
            <a:r>
              <a:rPr lang="kk-KZ" altLang="ru-RU" sz="2400" dirty="0"/>
              <a:t>» (1948) журналдарын шығарады. Концерн Испания, Франция, Ұлыбритания, Чехия, Словакия, Польша, Венгрия, АҚШ, Россия елдері баспасөзімен тығыз байланыста.</a:t>
            </a:r>
            <a:endParaRPr lang="ru-RU" altLang="ru-RU" sz="2400" dirty="0"/>
          </a:p>
          <a:p>
            <a:endParaRPr lang="ru-RU" dirty="0"/>
          </a:p>
        </p:txBody>
      </p:sp>
    </p:spTree>
    <p:extLst>
      <p:ext uri="{BB962C8B-B14F-4D97-AF65-F5344CB8AC3E}">
        <p14:creationId xmlns:p14="http://schemas.microsoft.com/office/powerpoint/2010/main" val="222976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108488"/>
            <a:ext cx="8520599" cy="4677363"/>
          </a:xfrm>
        </p:spPr>
        <p:txBody>
          <a:bodyPr/>
          <a:lstStyle/>
          <a:p>
            <a:r>
              <a:rPr lang="kk-KZ" altLang="ru-RU" sz="2000" b="1" dirty="0"/>
              <a:t>3.«БУРДА-ГРУППА»</a:t>
            </a:r>
            <a:r>
              <a:rPr lang="kk-KZ" altLang="ru-RU" sz="2000" dirty="0"/>
              <a:t> концерні. Штаб пәтері Оффенбургте орналасқан. Шығыс Еуропа, сонымен қатар Ресей мен Польшада «Бурда моден» журналына деген сұраныс күшті. Қазір журнал 17 тілде шығады. </a:t>
            </a:r>
            <a:endParaRPr lang="kk-KZ" altLang="ru-RU" sz="2000" dirty="0" smtClean="0"/>
          </a:p>
          <a:p>
            <a:r>
              <a:rPr lang="kk-KZ" altLang="ru-RU" sz="2000" b="1" dirty="0"/>
              <a:t>4.«ГРУНЕР УНД ЯР»</a:t>
            </a:r>
            <a:r>
              <a:rPr lang="kk-KZ" altLang="ru-RU" sz="2000" dirty="0"/>
              <a:t> - Германиядағы ең ірі деп саналатын газет-журнал концернінің бірі. 1965 жылы құрылған. «</a:t>
            </a:r>
            <a:r>
              <a:rPr lang="kk-KZ" altLang="ru-RU" sz="2000" b="1" i="1" dirty="0"/>
              <a:t>Штерн</a:t>
            </a:r>
            <a:r>
              <a:rPr lang="kk-KZ" altLang="ru-RU" sz="2000" dirty="0"/>
              <a:t>», «</a:t>
            </a:r>
            <a:r>
              <a:rPr lang="kk-KZ" altLang="ru-RU" sz="2000" b="1" i="1" dirty="0"/>
              <a:t>Бригитте»</a:t>
            </a:r>
            <a:r>
              <a:rPr lang="kk-KZ" altLang="ru-RU" sz="2000" dirty="0"/>
              <a:t> журналдарын шығарады. Жалпы концерн 3 миллион жазылушыға қызмет етеді. Концерн үшін жеке сауда тиімсіз. Ол өз өнімдерін саудагерлер мен жазылу арқылы таратады.</a:t>
            </a:r>
            <a:endParaRPr lang="ru-RU" altLang="ru-RU" sz="2000" dirty="0"/>
          </a:p>
          <a:p>
            <a:endParaRPr lang="ru-RU" altLang="ru-RU" sz="2000" dirty="0"/>
          </a:p>
          <a:p>
            <a:endParaRPr lang="ru-RU" dirty="0"/>
          </a:p>
        </p:txBody>
      </p:sp>
    </p:spTree>
    <p:extLst>
      <p:ext uri="{BB962C8B-B14F-4D97-AF65-F5344CB8AC3E}">
        <p14:creationId xmlns:p14="http://schemas.microsoft.com/office/powerpoint/2010/main" val="260439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0"/>
            <a:ext cx="8520599" cy="4568875"/>
          </a:xfrm>
        </p:spPr>
        <p:txBody>
          <a:bodyPr/>
          <a:lstStyle/>
          <a:p>
            <a:r>
              <a:rPr lang="kk-KZ" altLang="ru-RU" sz="2000" b="1" dirty="0"/>
              <a:t>Концерн басылымдарын таратуда «оқырман үйірмелерін» пайдаланады. Мұны «ақылы» кітапхана деп айтуға болады. Өнімді ақы төлеп белгілі бір уақытқа ғана алуға болады. Бұл әдіс шаштараз салондарында, кафе, клуб, мейрамханаларда қолданылады</a:t>
            </a:r>
            <a:r>
              <a:rPr lang="kk-KZ" altLang="ru-RU" sz="2000" b="1" dirty="0" smtClean="0"/>
              <a:t>.</a:t>
            </a:r>
          </a:p>
          <a:p>
            <a:r>
              <a:rPr lang="kk-KZ" altLang="ru-RU" sz="2000" b="1" dirty="0"/>
              <a:t>«Штерн» /1948 ж./журналдарын шетелдерге де таратады. 90 мыңға жуық санын жібереді. АҚШ, Багам аралдары, Ганконг т.б. алыс жерлерге тарату қымбатқа түседі. Сондықтан «Грунер унд Яр» тобы журналдарын өткізу үшін туристерді пайдаланады.</a:t>
            </a:r>
            <a:endParaRPr lang="ru-RU" altLang="ru-RU" sz="2000" b="1" dirty="0"/>
          </a:p>
          <a:p>
            <a:endParaRPr lang="kk-KZ" altLang="ru-RU" dirty="0"/>
          </a:p>
          <a:p>
            <a:endParaRPr lang="ru-RU" dirty="0"/>
          </a:p>
        </p:txBody>
      </p:sp>
    </p:spTree>
    <p:extLst>
      <p:ext uri="{BB962C8B-B14F-4D97-AF65-F5344CB8AC3E}">
        <p14:creationId xmlns:p14="http://schemas.microsoft.com/office/powerpoint/2010/main" val="179635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47973"/>
            <a:ext cx="8520599" cy="4320902"/>
          </a:xfrm>
        </p:spPr>
        <p:txBody>
          <a:bodyPr/>
          <a:lstStyle/>
          <a:p>
            <a:r>
              <a:rPr lang="kk-KZ" altLang="ru-RU" b="1" dirty="0"/>
              <a:t>«ШПИГЕЛЬ» журналы – журналдың негізін салған Рудольф Аугштейн. Алғашқы нөмірі 1947 жылдың 4 қаңтарында Ганноверде 25 бет болып, 20 мың тиражбен басылған екен. Редакция ұжымы бас мақала мен комментарийлерден бас тартып, тек ақпараттарды жинастырып, оқырмандарға </a:t>
            </a:r>
            <a:r>
              <a:rPr lang="kk-KZ" altLang="ru-RU" b="1" dirty="0" smtClean="0"/>
              <a:t>ұсынды.</a:t>
            </a:r>
          </a:p>
          <a:p>
            <a:r>
              <a:rPr lang="kk-KZ" altLang="ru-RU" b="1" dirty="0"/>
              <a:t> Соңғы уақытта журнал Гамбургте де шығады. Штатында 760 адам қызмет істейді. </a:t>
            </a:r>
          </a:p>
          <a:p>
            <a:r>
              <a:rPr lang="kk-KZ" altLang="ru-RU" b="1" dirty="0"/>
              <a:t>50 жылдары «Шпигельдің» бағыты өзгеріп, сыншыл көзқарасқа ауысты. Бундестаг депутаттарының пара алғандығын әшкереледі. </a:t>
            </a:r>
          </a:p>
          <a:p>
            <a:endParaRPr lang="kk-KZ" altLang="ru-RU" dirty="0"/>
          </a:p>
          <a:p>
            <a:endParaRPr lang="ru-RU" altLang="ru-RU" dirty="0" smtClean="0"/>
          </a:p>
          <a:p>
            <a:endParaRPr lang="ru-RU" dirty="0"/>
          </a:p>
        </p:txBody>
      </p:sp>
    </p:spTree>
    <p:extLst>
      <p:ext uri="{BB962C8B-B14F-4D97-AF65-F5344CB8AC3E}">
        <p14:creationId xmlns:p14="http://schemas.microsoft.com/office/powerpoint/2010/main" val="338276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139485"/>
            <a:ext cx="8520599" cy="4429390"/>
          </a:xfrm>
        </p:spPr>
        <p:txBody>
          <a:bodyPr/>
          <a:lstStyle/>
          <a:p>
            <a:r>
              <a:rPr lang="kk-KZ" altLang="ru-RU" sz="2000" b="1" dirty="0"/>
              <a:t>«Шпигель» оқырмандарды уысынан шығармау үшін сенсация тудыратын мәліметтер жариялап тұрған. </a:t>
            </a:r>
          </a:p>
          <a:p>
            <a:r>
              <a:rPr lang="kk-KZ" altLang="ru-RU" sz="2000" b="1" dirty="0"/>
              <a:t>1990 жылы журналистер саны – 214 ке жеткен. Көлемі 80 бет. 10 филиалы, 19 елде тілшілер пункті бар. Штатта 760 адам жұмыс істейді. </a:t>
            </a:r>
            <a:endParaRPr lang="ru-RU" altLang="ru-RU" sz="2000" b="1" dirty="0"/>
          </a:p>
          <a:p>
            <a:endParaRPr lang="ru-RU" dirty="0"/>
          </a:p>
        </p:txBody>
      </p:sp>
    </p:spTree>
    <p:extLst>
      <p:ext uri="{BB962C8B-B14F-4D97-AF65-F5344CB8AC3E}">
        <p14:creationId xmlns:p14="http://schemas.microsoft.com/office/powerpoint/2010/main" val="55679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78969"/>
            <a:ext cx="8520599" cy="4289906"/>
          </a:xfrm>
        </p:spPr>
        <p:txBody>
          <a:bodyPr/>
          <a:lstStyle/>
          <a:p>
            <a:r>
              <a:rPr lang="kk-KZ" altLang="ru-RU" sz="2800" b="1" dirty="0"/>
              <a:t>Ақпарат </a:t>
            </a:r>
            <a:r>
              <a:rPr lang="kk-KZ" altLang="ru-RU" sz="2800" b="1" dirty="0" smtClean="0"/>
              <a:t>агенттіктері</a:t>
            </a:r>
          </a:p>
          <a:p>
            <a:r>
              <a:rPr lang="kk-KZ" altLang="ru-RU" sz="2000" b="1" dirty="0" smtClean="0"/>
              <a:t> </a:t>
            </a:r>
            <a:r>
              <a:rPr lang="kk-KZ" altLang="ru-RU" sz="2000" b="1" dirty="0"/>
              <a:t>Германияда 500-дей агенттік бар. Солардың ішіндегі беделділерінің бірі </a:t>
            </a:r>
            <a:r>
              <a:rPr lang="kk-KZ" altLang="ru-RU" sz="2000" b="1" dirty="0" smtClean="0"/>
              <a:t> </a:t>
            </a:r>
            <a:r>
              <a:rPr lang="kk-KZ" altLang="ru-RU" sz="2000" b="1" dirty="0"/>
              <a:t>ДПА – </a:t>
            </a:r>
            <a:r>
              <a:rPr lang="kk-KZ" altLang="ru-RU" sz="2000" b="1" dirty="0" smtClean="0"/>
              <a:t>ДОЙЧЕ </a:t>
            </a:r>
            <a:r>
              <a:rPr lang="kk-KZ" altLang="ru-RU" sz="2000" b="1" dirty="0"/>
              <a:t>ПРЕССЕ АГЕНТУР. 1949 жылы құрылған. Ішкі және сыртқы хабарларды таратады. Күніне 300 мың сөзді неміс, ағылшын, испан, араб тілдерінде береді. </a:t>
            </a:r>
            <a:endParaRPr lang="ru-RU" altLang="ru-RU" sz="2000" b="1" dirty="0"/>
          </a:p>
          <a:p>
            <a:endParaRPr lang="ru-RU" dirty="0"/>
          </a:p>
        </p:txBody>
      </p:sp>
    </p:spTree>
    <p:extLst>
      <p:ext uri="{BB962C8B-B14F-4D97-AF65-F5344CB8AC3E}">
        <p14:creationId xmlns:p14="http://schemas.microsoft.com/office/powerpoint/2010/main" val="260363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r>
              <a:rPr lang="kk-KZ" altLang="ru-RU" sz="2400" b="1" dirty="0"/>
              <a:t>Дойчер Депешендинст. </a:t>
            </a:r>
            <a:r>
              <a:rPr lang="kk-KZ" altLang="ru-RU" sz="2400" dirty="0"/>
              <a:t>1971 жылдан бері жұмыс істейді. Боннда орналасқан. Акционерлік қоғамдастық. Күнделікті беретін ақпараттарының көлемі – 50 мың сөз. 113 елде тілшілері бар.</a:t>
            </a:r>
            <a:endParaRPr lang="ru-RU" altLang="ru-RU" sz="2400" dirty="0"/>
          </a:p>
          <a:p>
            <a:endParaRPr lang="ru-RU" dirty="0"/>
          </a:p>
        </p:txBody>
      </p:sp>
    </p:spTree>
    <p:extLst>
      <p:ext uri="{BB962C8B-B14F-4D97-AF65-F5344CB8AC3E}">
        <p14:creationId xmlns:p14="http://schemas.microsoft.com/office/powerpoint/2010/main" val="407896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altLang="ru-RU" dirty="0"/>
              <a:t>«Неміс толқыны» телерадиосы</a:t>
            </a:r>
            <a:endParaRPr lang="ru-RU" dirty="0"/>
          </a:p>
        </p:txBody>
      </p:sp>
      <p:sp>
        <p:nvSpPr>
          <p:cNvPr id="3" name="Текст 2"/>
          <p:cNvSpPr>
            <a:spLocks noGrp="1"/>
          </p:cNvSpPr>
          <p:nvPr>
            <p:ph type="body" idx="1"/>
          </p:nvPr>
        </p:nvSpPr>
        <p:spPr/>
        <p:txBody>
          <a:bodyPr/>
          <a:lstStyle/>
          <a:p>
            <a:r>
              <a:rPr lang="kk-KZ" altLang="ru-RU" sz="2400" b="1" dirty="0"/>
              <a:t>«Неміс толқыны» /1929ж./ – Германияның сыртқы хабар тарату телерадио компаниясы. Әлем халықтарының 35 тілінде хабар таратады. Қазір оның студиялары  Бонн, Брюссель, Вашингтон, Москвада орналасқан. Қазақстанда «Таң» телеарнасында «</a:t>
            </a:r>
            <a:r>
              <a:rPr lang="en-US" altLang="ru-RU" sz="2400" b="1" dirty="0" err="1"/>
              <a:t>Deuthce</a:t>
            </a:r>
            <a:r>
              <a:rPr lang="en-US" altLang="ru-RU" sz="2400" b="1" dirty="0"/>
              <a:t> </a:t>
            </a:r>
            <a:r>
              <a:rPr lang="en-US" altLang="ru-RU" sz="2400" b="1" dirty="0" err="1"/>
              <a:t>Welle</a:t>
            </a:r>
            <a:r>
              <a:rPr lang="kk-KZ" altLang="ru-RU" sz="2400" b="1" dirty="0"/>
              <a:t>» хабарларын </a:t>
            </a:r>
            <a:r>
              <a:rPr lang="kk-KZ" altLang="ru-RU" sz="2400" b="1" dirty="0" smtClean="0"/>
              <a:t>беріп тұрды.</a:t>
            </a:r>
            <a:endParaRPr lang="ru-RU" altLang="ru-RU" sz="2400" b="1" dirty="0"/>
          </a:p>
          <a:p>
            <a:endParaRPr lang="ru-RU" dirty="0"/>
          </a:p>
        </p:txBody>
      </p:sp>
    </p:spTree>
    <p:extLst>
      <p:ext uri="{BB962C8B-B14F-4D97-AF65-F5344CB8AC3E}">
        <p14:creationId xmlns:p14="http://schemas.microsoft.com/office/powerpoint/2010/main" val="59835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1959" y="0"/>
            <a:ext cx="8460340" cy="4568875"/>
          </a:xfrm>
        </p:spPr>
        <p:txBody>
          <a:bodyPr/>
          <a:lstStyle/>
          <a:p>
            <a:r>
              <a:rPr lang="ru" dirty="0">
                <a:solidFill>
                  <a:srgbClr val="333333"/>
                </a:solidFill>
                <a:highlight>
                  <a:srgbClr val="FFFFFF"/>
                </a:highlight>
                <a:latin typeface="Times New Roman"/>
                <a:ea typeface="Times New Roman"/>
                <a:cs typeface="Times New Roman"/>
                <a:sym typeface="Times New Roman"/>
              </a:rPr>
              <a:t> </a:t>
            </a:r>
            <a:r>
              <a:rPr lang="ru" sz="2400" b="1" dirty="0">
                <a:solidFill>
                  <a:srgbClr val="333333"/>
                </a:solidFill>
                <a:highlight>
                  <a:srgbClr val="FFFFFF"/>
                </a:highlight>
                <a:latin typeface="Times New Roman"/>
                <a:ea typeface="Times New Roman"/>
                <a:cs typeface="Times New Roman"/>
                <a:sym typeface="Times New Roman"/>
              </a:rPr>
              <a:t>Германияда ақпараттың ең танымал таралу  тәсілі  телевизия болып саналады. Герман халқының 86 %-ы күнделікті өмірінде теледидар алдында отырады.Тіпті, 14- 29 жас аралығындағы  жас  буын өкілдері(77%-ы)  теледидар алдында отырғанды қалайды екен. Екінші орында ғаламтор желісі (73 %), ал үшінші орынды радио   (68%)  алып жатыр. Газеттерді күнделікті оқитын немістер саны қазір 48 %-ға түсіп қалды, оның ішінде оқырман жастар саны небәрі 26 %-ды құрайды. Дегенмен, ақпараттың анық әрі дұрыс берілуінде газеттер радио, телевизия және ғаламтор желісіне қарағанда әлдеқайда ақиқатты жазып, дәл ақпарат беретін көрінеді. </a:t>
            </a:r>
            <a:endParaRPr lang="ru-RU" sz="2400" b="1" dirty="0"/>
          </a:p>
        </p:txBody>
      </p:sp>
    </p:spTree>
    <p:extLst>
      <p:ext uri="{BB962C8B-B14F-4D97-AF65-F5344CB8AC3E}">
        <p14:creationId xmlns:p14="http://schemas.microsoft.com/office/powerpoint/2010/main" val="262092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10000"/>
            <a:ext cx="8520599" cy="607800"/>
          </a:xfrm>
          <a:prstGeom prst="rect">
            <a:avLst/>
          </a:prstGeom>
          <a:solidFill>
            <a:srgbClr val="00FF00"/>
          </a:solidFill>
        </p:spPr>
        <p:txBody>
          <a:bodyPr lIns="91425" tIns="91425" rIns="91425" bIns="91425" anchor="t" anchorCtr="0">
            <a:noAutofit/>
          </a:bodyPr>
          <a:lstStyle/>
          <a:p>
            <a:pPr>
              <a:spcBef>
                <a:spcPts val="0"/>
              </a:spcBef>
              <a:buNone/>
            </a:pPr>
            <a:r>
              <a:rPr lang="ru"/>
              <a:t>Германия журналистикасының  даму тарихы</a:t>
            </a:r>
          </a:p>
        </p:txBody>
      </p:sp>
      <p:sp>
        <p:nvSpPr>
          <p:cNvPr id="95" name="Shape 95"/>
          <p:cNvSpPr txBox="1">
            <a:spLocks noGrp="1"/>
          </p:cNvSpPr>
          <p:nvPr>
            <p:ph type="body" idx="1"/>
          </p:nvPr>
        </p:nvSpPr>
        <p:spPr>
          <a:xfrm>
            <a:off x="311700" y="1017800"/>
            <a:ext cx="4761975" cy="3585196"/>
          </a:xfrm>
          <a:prstGeom prst="rect">
            <a:avLst/>
          </a:prstGeom>
          <a:solidFill>
            <a:srgbClr val="DEDEDE"/>
          </a:solidFill>
        </p:spPr>
        <p:txBody>
          <a:bodyPr lIns="91425" tIns="91425" rIns="91425" bIns="91425" anchor="t" anchorCtr="0">
            <a:noAutofit/>
          </a:bodyPr>
          <a:lstStyle/>
          <a:p>
            <a:pPr algn="just">
              <a:spcBef>
                <a:spcPts val="0"/>
              </a:spcBef>
              <a:buNone/>
            </a:pPr>
            <a:r>
              <a:rPr lang="ru" dirty="0">
                <a:latin typeface="Comic Sans MS"/>
                <a:ea typeface="Comic Sans MS"/>
                <a:cs typeface="Comic Sans MS"/>
                <a:sym typeface="Comic Sans MS"/>
              </a:rPr>
              <a:t>19 ғасырдың басында Германияда  баспа ісі  басқа Еуропа елдеріндегідей сондай  тез қарқында дамыған жоқ. Сол сәтте шығып жатқан барлық материалдардың барлығы қатаң цензураға </a:t>
            </a:r>
            <a:r>
              <a:rPr lang="ru" dirty="0" smtClean="0">
                <a:latin typeface="Comic Sans MS"/>
                <a:ea typeface="Comic Sans MS"/>
                <a:cs typeface="Comic Sans MS"/>
                <a:sym typeface="Comic Sans MS"/>
              </a:rPr>
              <a:t>ұшырады. </a:t>
            </a:r>
          </a:p>
          <a:p>
            <a:pPr algn="just">
              <a:spcBef>
                <a:spcPts val="0"/>
              </a:spcBef>
              <a:buNone/>
            </a:pPr>
            <a:r>
              <a:rPr lang="ru" dirty="0" smtClean="0">
                <a:latin typeface="Comic Sans MS"/>
                <a:ea typeface="Comic Sans MS"/>
                <a:cs typeface="Comic Sans MS"/>
                <a:sym typeface="Comic Sans MS"/>
              </a:rPr>
              <a:t>Француз </a:t>
            </a:r>
            <a:r>
              <a:rPr lang="ru" dirty="0">
                <a:latin typeface="Comic Sans MS"/>
                <a:ea typeface="Comic Sans MS"/>
                <a:cs typeface="Comic Sans MS"/>
                <a:sym typeface="Comic Sans MS"/>
              </a:rPr>
              <a:t>революциясы Германияның  саяси баспасөзінің  дамуына зор серпін берді . Соның арқасында жаңа газеттер мен журналдар пайда бола бастады.Алайда , 1810 жылдары Германияда цензура күрт өсті.</a:t>
            </a:r>
          </a:p>
        </p:txBody>
      </p:sp>
      <p:pic>
        <p:nvPicPr>
          <p:cNvPr id="96" name="Shape 96"/>
          <p:cNvPicPr preferRelativeResize="0"/>
          <p:nvPr/>
        </p:nvPicPr>
        <p:blipFill>
          <a:blip r:embed="rId3">
            <a:alphaModFix amt="80000"/>
          </a:blip>
          <a:stretch>
            <a:fillRect/>
          </a:stretch>
        </p:blipFill>
        <p:spPr>
          <a:xfrm>
            <a:off x="5073675" y="1093875"/>
            <a:ext cx="3840074" cy="37587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p:tgtEl>
                                          <p:spTgt spid="96"/>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additive="base">
                                        <p:cTn id="10"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20650" y="80250"/>
            <a:ext cx="8778900" cy="1128064"/>
          </a:xfrm>
          <a:prstGeom prst="rect">
            <a:avLst/>
          </a:prstGeom>
          <a:solidFill>
            <a:srgbClr val="FFFF00"/>
          </a:solidFill>
        </p:spPr>
        <p:txBody>
          <a:bodyPr lIns="91425" tIns="91425" rIns="91425" bIns="91425" anchor="t" anchorCtr="0">
            <a:noAutofit/>
          </a:bodyPr>
          <a:lstStyle/>
          <a:p>
            <a:pPr>
              <a:spcBef>
                <a:spcPts val="0"/>
              </a:spcBef>
              <a:buNone/>
            </a:pPr>
            <a:r>
              <a:rPr lang="ru" dirty="0" smtClean="0"/>
              <a:t>Телевизия - </a:t>
            </a:r>
            <a:r>
              <a:rPr lang="ru" dirty="0"/>
              <a:t>Германиядағы басты ақпарат беру тәсілі</a:t>
            </a:r>
          </a:p>
        </p:txBody>
      </p:sp>
      <p:pic>
        <p:nvPicPr>
          <p:cNvPr id="110" name="Shape 110"/>
          <p:cNvPicPr preferRelativeResize="0"/>
          <p:nvPr/>
        </p:nvPicPr>
        <p:blipFill>
          <a:blip r:embed="rId3">
            <a:alphaModFix/>
          </a:blip>
          <a:stretch>
            <a:fillRect/>
          </a:stretch>
        </p:blipFill>
        <p:spPr>
          <a:xfrm>
            <a:off x="2910577" y="1259614"/>
            <a:ext cx="2423099" cy="1842599"/>
          </a:xfrm>
          <a:prstGeom prst="roundRect">
            <a:avLst>
              <a:gd name="adj" fmla="val 16667"/>
            </a:avLst>
          </a:prstGeom>
          <a:noFill/>
          <a:ln>
            <a:noFill/>
          </a:ln>
        </p:spPr>
      </p:pic>
      <p:pic>
        <p:nvPicPr>
          <p:cNvPr id="111" name="Shape 111"/>
          <p:cNvPicPr preferRelativeResize="0"/>
          <p:nvPr/>
        </p:nvPicPr>
        <p:blipFill>
          <a:blip r:embed="rId4">
            <a:alphaModFix/>
          </a:blip>
          <a:stretch>
            <a:fillRect/>
          </a:stretch>
        </p:blipFill>
        <p:spPr>
          <a:xfrm>
            <a:off x="6515075" y="803900"/>
            <a:ext cx="2531400" cy="1842599"/>
          </a:xfrm>
          <a:prstGeom prst="wave">
            <a:avLst>
              <a:gd name="adj1" fmla="val 12500"/>
              <a:gd name="adj2" fmla="val 0"/>
            </a:avLst>
          </a:prstGeom>
          <a:noFill/>
          <a:ln>
            <a:noFill/>
          </a:ln>
        </p:spPr>
      </p:pic>
      <p:pic>
        <p:nvPicPr>
          <p:cNvPr id="112" name="Shape 112"/>
          <p:cNvPicPr preferRelativeResize="0"/>
          <p:nvPr/>
        </p:nvPicPr>
        <p:blipFill>
          <a:blip r:embed="rId5">
            <a:alphaModFix/>
          </a:blip>
          <a:stretch>
            <a:fillRect/>
          </a:stretch>
        </p:blipFill>
        <p:spPr>
          <a:xfrm>
            <a:off x="621588" y="2285625"/>
            <a:ext cx="2423099" cy="2210699"/>
          </a:xfrm>
          <a:prstGeom prst="wave">
            <a:avLst>
              <a:gd name="adj1" fmla="val 12500"/>
              <a:gd name="adj2" fmla="val 0"/>
            </a:avLst>
          </a:prstGeom>
          <a:noFill/>
          <a:ln>
            <a:noFill/>
          </a:ln>
        </p:spPr>
      </p:pic>
      <p:pic>
        <p:nvPicPr>
          <p:cNvPr id="113" name="Shape 113"/>
          <p:cNvPicPr preferRelativeResize="0"/>
          <p:nvPr/>
        </p:nvPicPr>
        <p:blipFill>
          <a:blip r:embed="rId6">
            <a:alphaModFix/>
          </a:blip>
          <a:stretch>
            <a:fillRect/>
          </a:stretch>
        </p:blipFill>
        <p:spPr>
          <a:xfrm>
            <a:off x="5409500" y="2654110"/>
            <a:ext cx="2531400" cy="2210699"/>
          </a:xfrm>
          <a:prstGeom prst="roundRect">
            <a:avLst>
              <a:gd name="adj" fmla="val 16667"/>
            </a:avLst>
          </a:prstGeom>
          <a:noFill/>
          <a:ln>
            <a:noFill/>
          </a:ln>
        </p:spPr>
      </p:pic>
      <p:sp>
        <p:nvSpPr>
          <p:cNvPr id="114" name="Shape 114"/>
          <p:cNvSpPr txBox="1"/>
          <p:nvPr/>
        </p:nvSpPr>
        <p:spPr>
          <a:xfrm>
            <a:off x="4322525" y="2285625"/>
            <a:ext cx="989099" cy="267300"/>
          </a:xfrm>
          <a:prstGeom prst="rect">
            <a:avLst/>
          </a:prstGeom>
          <a:solidFill>
            <a:srgbClr val="FFFF00"/>
          </a:solidFill>
          <a:ln>
            <a:noFill/>
          </a:ln>
        </p:spPr>
        <p:txBody>
          <a:bodyPr lIns="91425" tIns="91425" rIns="91425" bIns="91425" anchor="t" anchorCtr="0">
            <a:noAutofit/>
          </a:bodyPr>
          <a:lstStyle/>
          <a:p>
            <a:pPr>
              <a:spcBef>
                <a:spcPts val="0"/>
              </a:spcBef>
              <a:buNone/>
            </a:pPr>
            <a:r>
              <a:rPr lang="ru" sz="1000" b="1"/>
              <a:t>1.Теледидар</a:t>
            </a:r>
          </a:p>
        </p:txBody>
      </p:sp>
      <p:sp>
        <p:nvSpPr>
          <p:cNvPr id="115" name="Shape 115"/>
          <p:cNvSpPr txBox="1"/>
          <p:nvPr/>
        </p:nvSpPr>
        <p:spPr>
          <a:xfrm>
            <a:off x="6623300" y="2321275"/>
            <a:ext cx="1317600" cy="267300"/>
          </a:xfrm>
          <a:prstGeom prst="rect">
            <a:avLst/>
          </a:prstGeom>
          <a:solidFill>
            <a:srgbClr val="FF00FF"/>
          </a:solidFill>
          <a:ln>
            <a:noFill/>
          </a:ln>
        </p:spPr>
        <p:txBody>
          <a:bodyPr lIns="91425" tIns="91425" rIns="91425" bIns="91425" anchor="t" anchorCtr="0">
            <a:noAutofit/>
          </a:bodyPr>
          <a:lstStyle/>
          <a:p>
            <a:pPr>
              <a:spcBef>
                <a:spcPts val="0"/>
              </a:spcBef>
              <a:buNone/>
            </a:pPr>
            <a:r>
              <a:rPr lang="ru" sz="1000" b="1"/>
              <a:t>2.Ғаламтор желісі</a:t>
            </a:r>
          </a:p>
        </p:txBody>
      </p:sp>
      <p:sp>
        <p:nvSpPr>
          <p:cNvPr id="116" name="Shape 116"/>
          <p:cNvSpPr txBox="1"/>
          <p:nvPr/>
        </p:nvSpPr>
        <p:spPr>
          <a:xfrm>
            <a:off x="4117575" y="4545275"/>
            <a:ext cx="347700" cy="298199"/>
          </a:xfrm>
          <a:prstGeom prst="rect">
            <a:avLst/>
          </a:prstGeom>
          <a:noFill/>
          <a:ln>
            <a:noFill/>
          </a:ln>
        </p:spPr>
        <p:txBody>
          <a:bodyPr lIns="91425" tIns="91425" rIns="91425" bIns="91425" anchor="t" anchorCtr="0">
            <a:noAutofit/>
          </a:bodyPr>
          <a:lstStyle/>
          <a:p>
            <a:pPr>
              <a:spcBef>
                <a:spcPts val="0"/>
              </a:spcBef>
              <a:buNone/>
            </a:pPr>
            <a:endParaRPr/>
          </a:p>
        </p:txBody>
      </p:sp>
      <p:sp>
        <p:nvSpPr>
          <p:cNvPr id="117" name="Shape 117"/>
          <p:cNvSpPr txBox="1"/>
          <p:nvPr/>
        </p:nvSpPr>
        <p:spPr>
          <a:xfrm>
            <a:off x="1061183" y="4454525"/>
            <a:ext cx="880799" cy="267300"/>
          </a:xfrm>
          <a:prstGeom prst="rect">
            <a:avLst/>
          </a:prstGeom>
          <a:solidFill>
            <a:srgbClr val="00FF00"/>
          </a:solidFill>
          <a:ln>
            <a:noFill/>
          </a:ln>
        </p:spPr>
        <p:txBody>
          <a:bodyPr lIns="91425" tIns="91425" rIns="91425" bIns="91425" anchor="t" anchorCtr="0">
            <a:noAutofit/>
          </a:bodyPr>
          <a:lstStyle/>
          <a:p>
            <a:pPr>
              <a:spcBef>
                <a:spcPts val="0"/>
              </a:spcBef>
              <a:buNone/>
            </a:pPr>
            <a:r>
              <a:rPr lang="ru" sz="1000" b="1" dirty="0"/>
              <a:t>   3.Радио</a:t>
            </a:r>
          </a:p>
        </p:txBody>
      </p:sp>
      <p:sp>
        <p:nvSpPr>
          <p:cNvPr id="118" name="Shape 118"/>
          <p:cNvSpPr txBox="1"/>
          <p:nvPr/>
        </p:nvSpPr>
        <p:spPr>
          <a:xfrm>
            <a:off x="6819375" y="4588175"/>
            <a:ext cx="666899" cy="212399"/>
          </a:xfrm>
          <a:prstGeom prst="rect">
            <a:avLst/>
          </a:prstGeom>
          <a:solidFill>
            <a:srgbClr val="FFE599"/>
          </a:solidFill>
          <a:ln>
            <a:noFill/>
          </a:ln>
        </p:spPr>
        <p:txBody>
          <a:bodyPr lIns="91425" tIns="91425" rIns="91425" bIns="91425" anchor="t" anchorCtr="0">
            <a:noAutofit/>
          </a:bodyPr>
          <a:lstStyle/>
          <a:p>
            <a:pPr>
              <a:spcBef>
                <a:spcPts val="0"/>
              </a:spcBef>
              <a:buNone/>
            </a:pPr>
            <a:r>
              <a:rPr lang="ru" sz="1000" b="1"/>
              <a:t>4. Газет</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additive="base">
                                        <p:cTn id="10" dur="1000"/>
                                        <p:tgtEl>
                                          <p:spTgt spid="110"/>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1000"/>
                                        <p:tgtEl>
                                          <p:spTgt spid="112"/>
                                        </p:tgtEl>
                                        <p:attrNameLst>
                                          <p:attrName>ppt_w</p:attrName>
                                        </p:attrNameLst>
                                      </p:cBhvr>
                                      <p:tavLst>
                                        <p:tav tm="0">
                                          <p:val>
                                            <p:strVal val="0"/>
                                          </p:val>
                                        </p:tav>
                                        <p:tav tm="100000">
                                          <p:val>
                                            <p:strVal val="#ppt_w"/>
                                          </p:val>
                                        </p:tav>
                                      </p:tavLst>
                                    </p:anim>
                                    <p:anim calcmode="lin" valueType="num">
                                      <p:cBhvr additive="base">
                                        <p:cTn id="14" dur="1000"/>
                                        <p:tgtEl>
                                          <p:spTgt spid="112"/>
                                        </p:tgtEl>
                                        <p:attrNameLst>
                                          <p:attrName>ppt_h</p:attrName>
                                        </p:attrNameLst>
                                      </p:cBhvr>
                                      <p:tavLst>
                                        <p:tav tm="0">
                                          <p:val>
                                            <p:strVal val="0"/>
                                          </p:val>
                                        </p:tav>
                                        <p:tav tm="100000">
                                          <p:val>
                                            <p:strVal val="#ppt_h"/>
                                          </p:val>
                                        </p:tav>
                                      </p:tavLst>
                                    </p:anim>
                                  </p:childTnLst>
                                </p:cTn>
                              </p:par>
                            </p:childTnLst>
                          </p:cTn>
                        </p:par>
                        <p:par>
                          <p:cTn id="15" fill="hold">
                            <p:stCondLst>
                              <p:cond delay="1000"/>
                            </p:stCondLst>
                            <p:childTnLst>
                              <p:par>
                                <p:cTn id="16" presetID="8" presetClass="emph" presetSubtype="0" fill="hold" nodeType="afterEffect">
                                  <p:stCondLst>
                                    <p:cond delay="0"/>
                                  </p:stCondLst>
                                  <p:childTnLst>
                                    <p:animRot by="-21600000">
                                      <p:cBhvr>
                                        <p:cTn id="17" dur="1000" fill="hold"/>
                                        <p:tgtEl>
                                          <p:spTgt spid="1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22"/>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201889" y="0"/>
            <a:ext cx="4652700" cy="2609175"/>
          </a:xfrm>
          <a:prstGeom prst="flowChartPunchedTape">
            <a:avLst/>
          </a:prstGeom>
          <a:noFill/>
          <a:ln>
            <a:noFill/>
          </a:ln>
        </p:spPr>
      </p:pic>
      <p:pic>
        <p:nvPicPr>
          <p:cNvPr id="125" name="Shape 125"/>
          <p:cNvPicPr preferRelativeResize="0"/>
          <p:nvPr/>
        </p:nvPicPr>
        <p:blipFill>
          <a:blip r:embed="rId4">
            <a:alphaModFix/>
          </a:blip>
          <a:stretch>
            <a:fillRect/>
          </a:stretch>
        </p:blipFill>
        <p:spPr>
          <a:xfrm>
            <a:off x="4491300" y="2640172"/>
            <a:ext cx="4652699" cy="2166899"/>
          </a:xfrm>
          <a:prstGeom prst="ribbon">
            <a:avLst>
              <a:gd name="adj1" fmla="val 16667"/>
              <a:gd name="adj2" fmla="val 50000"/>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 calcmode="lin" valueType="num">
                                      <p:cBhvr additive="base">
                                        <p:cTn id="10" dur="10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0"/>
            <a:ext cx="8832299" cy="4568875"/>
          </a:xfrm>
        </p:spPr>
        <p:txBody>
          <a:bodyPr/>
          <a:lstStyle/>
          <a:p>
            <a:r>
              <a:rPr lang="ru" sz="2400" b="1" dirty="0">
                <a:latin typeface="Times New Roman"/>
                <a:ea typeface="Times New Roman"/>
                <a:cs typeface="Times New Roman"/>
                <a:sym typeface="Times New Roman"/>
              </a:rPr>
              <a:t>Неміс журналистикасының тарихы ең алғаш қолжазба газеттердің пайда болуынан басталады. Тіпті баспада теріліп шыққан газеттер бар кездің өзінде де қолжазба арқылы жазылған газеттер өз жұмысын тоқтатпады. </a:t>
            </a:r>
            <a:r>
              <a:rPr lang="ru" sz="2400" b="1" dirty="0">
                <a:solidFill>
                  <a:srgbClr val="333333"/>
                </a:solidFill>
                <a:highlight>
                  <a:srgbClr val="FFFFFF"/>
                </a:highlight>
                <a:latin typeface="Times New Roman"/>
                <a:ea typeface="Times New Roman"/>
                <a:cs typeface="Times New Roman"/>
                <a:sym typeface="Times New Roman"/>
              </a:rPr>
              <a:t>Оның ізін кейін "хат-жаңалық" немесе "хат-газеттер" жалғастырды</a:t>
            </a:r>
            <a:r>
              <a:rPr lang="ru" sz="2400" b="1" dirty="0" smtClean="0">
                <a:solidFill>
                  <a:srgbClr val="333333"/>
                </a:solidFill>
                <a:highlight>
                  <a:srgbClr val="FFFFFF"/>
                </a:highlight>
                <a:latin typeface="Times New Roman"/>
                <a:ea typeface="Times New Roman"/>
                <a:cs typeface="Times New Roman"/>
                <a:sym typeface="Times New Roman"/>
              </a:rPr>
              <a:t>. Парақшалар </a:t>
            </a:r>
            <a:r>
              <a:rPr lang="ru" sz="2400" b="1" dirty="0">
                <a:solidFill>
                  <a:srgbClr val="333333"/>
                </a:solidFill>
                <a:highlight>
                  <a:srgbClr val="FFFFFF"/>
                </a:highlight>
                <a:latin typeface="Times New Roman"/>
                <a:ea typeface="Times New Roman"/>
                <a:cs typeface="Times New Roman"/>
                <a:sym typeface="Times New Roman"/>
              </a:rPr>
              <a:t>таратудың да өз </a:t>
            </a:r>
            <a:r>
              <a:rPr lang="ru" sz="2400" b="1" dirty="0" smtClean="0">
                <a:solidFill>
                  <a:srgbClr val="333333"/>
                </a:solidFill>
                <a:highlight>
                  <a:srgbClr val="FFFFFF"/>
                </a:highlight>
                <a:latin typeface="Times New Roman"/>
                <a:ea typeface="Times New Roman"/>
                <a:cs typeface="Times New Roman"/>
                <a:sym typeface="Times New Roman"/>
              </a:rPr>
              <a:t>артықшылықтары </a:t>
            </a:r>
            <a:r>
              <a:rPr lang="ru" sz="2400" b="1" dirty="0">
                <a:solidFill>
                  <a:srgbClr val="333333"/>
                </a:solidFill>
                <a:highlight>
                  <a:srgbClr val="FFFFFF"/>
                </a:highlight>
                <a:latin typeface="Times New Roman"/>
                <a:ea typeface="Times New Roman"/>
                <a:cs typeface="Times New Roman"/>
                <a:sym typeface="Times New Roman"/>
              </a:rPr>
              <a:t>болды. </a:t>
            </a:r>
            <a:r>
              <a:rPr lang="ru" sz="2400" b="1" dirty="0" smtClean="0">
                <a:latin typeface="Times New Roman"/>
                <a:ea typeface="Times New Roman"/>
                <a:cs typeface="Times New Roman"/>
                <a:sym typeface="Times New Roman"/>
              </a:rPr>
              <a:t>Германияда </a:t>
            </a:r>
            <a:r>
              <a:rPr lang="ru" sz="2400" b="1" dirty="0">
                <a:latin typeface="Times New Roman"/>
                <a:ea typeface="Times New Roman"/>
                <a:cs typeface="Times New Roman"/>
                <a:sym typeface="Times New Roman"/>
              </a:rPr>
              <a:t>ең алғаш хат-газеттер 1443 жылдан бастау алады.</a:t>
            </a:r>
          </a:p>
          <a:p>
            <a:endParaRPr lang="ru-RU" dirty="0"/>
          </a:p>
        </p:txBody>
      </p:sp>
    </p:spTree>
    <p:extLst>
      <p:ext uri="{BB962C8B-B14F-4D97-AF65-F5344CB8AC3E}">
        <p14:creationId xmlns:p14="http://schemas.microsoft.com/office/powerpoint/2010/main" val="66489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443250" y="0"/>
            <a:ext cx="5785200" cy="4908000"/>
          </a:xfrm>
          <a:prstGeom prst="rect">
            <a:avLst/>
          </a:prstGeom>
        </p:spPr>
        <p:txBody>
          <a:bodyPr lIns="91425" tIns="91425" rIns="91425" bIns="91425" anchor="t" anchorCtr="0">
            <a:noAutofit/>
          </a:bodyPr>
          <a:lstStyle/>
          <a:p>
            <a:pPr algn="just">
              <a:spcBef>
                <a:spcPts val="0"/>
              </a:spcBef>
              <a:buNone/>
            </a:pPr>
            <a:endParaRPr lang="ru" dirty="0">
              <a:solidFill>
                <a:srgbClr val="333333"/>
              </a:solidFill>
              <a:highlight>
                <a:srgbClr val="FFFFFF"/>
              </a:highlight>
              <a:latin typeface="Times New Roman"/>
              <a:ea typeface="Times New Roman"/>
              <a:cs typeface="Times New Roman"/>
              <a:sym typeface="Times New Roman"/>
            </a:endParaRPr>
          </a:p>
        </p:txBody>
      </p:sp>
      <p:pic>
        <p:nvPicPr>
          <p:cNvPr id="131" name="Shape 131"/>
          <p:cNvPicPr preferRelativeResize="0"/>
          <p:nvPr/>
        </p:nvPicPr>
        <p:blipFill>
          <a:blip r:embed="rId3">
            <a:alphaModFix/>
          </a:blip>
          <a:stretch>
            <a:fillRect/>
          </a:stretch>
        </p:blipFill>
        <p:spPr>
          <a:xfrm>
            <a:off x="0" y="171100"/>
            <a:ext cx="7718156" cy="4555499"/>
          </a:xfrm>
          <a:prstGeom prst="verticalScroll">
            <a:avLst>
              <a:gd name="adj" fmla="val 12500"/>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976" y="232475"/>
            <a:ext cx="8615323" cy="4336400"/>
          </a:xfrm>
        </p:spPr>
        <p:txBody>
          <a:bodyPr/>
          <a:lstStyle/>
          <a:p>
            <a:r>
              <a:rPr lang="ru" dirty="0">
                <a:solidFill>
                  <a:srgbClr val="333333"/>
                </a:solidFill>
                <a:highlight>
                  <a:srgbClr val="FFFFFF"/>
                </a:highlight>
                <a:latin typeface="Times New Roman"/>
                <a:ea typeface="Times New Roman"/>
                <a:cs typeface="Times New Roman"/>
                <a:sym typeface="Times New Roman"/>
              </a:rPr>
              <a:t> </a:t>
            </a:r>
            <a:r>
              <a:rPr lang="ru" sz="2000" b="1" dirty="0">
                <a:solidFill>
                  <a:srgbClr val="333333"/>
                </a:solidFill>
                <a:highlight>
                  <a:srgbClr val="FFFFFF"/>
                </a:highlight>
                <a:latin typeface="Times New Roman"/>
                <a:ea typeface="Times New Roman"/>
                <a:cs typeface="Times New Roman"/>
                <a:sym typeface="Times New Roman"/>
              </a:rPr>
              <a:t>Германиядағы ең бірінші газеттер XVғасырдың аяғында шығарылды. Ол кезде газет таралымы шектеулі болды. XVII ғасырда ғана Германияда мерзімдік басылымдар кең данада тарала бастады. Ол газеттер апталық басылымдар болатын. Ең бірінші басылым болып </a:t>
            </a:r>
            <a:r>
              <a:rPr lang="ru" sz="2000" b="1" dirty="0" smtClean="0">
                <a:solidFill>
                  <a:srgbClr val="333333"/>
                </a:solidFill>
                <a:highlight>
                  <a:srgbClr val="FFFFFF"/>
                </a:highlight>
                <a:latin typeface="Times New Roman"/>
                <a:ea typeface="Times New Roman"/>
                <a:cs typeface="Times New Roman"/>
                <a:sym typeface="Times New Roman"/>
              </a:rPr>
              <a:t>Страсбургтің </a:t>
            </a:r>
            <a:r>
              <a:rPr lang="ru" sz="2000" b="1" dirty="0">
                <a:solidFill>
                  <a:srgbClr val="333333"/>
                </a:solidFill>
                <a:highlight>
                  <a:srgbClr val="FFFFFF"/>
                </a:highlight>
                <a:latin typeface="Times New Roman"/>
                <a:ea typeface="Times New Roman"/>
                <a:cs typeface="Times New Roman"/>
                <a:sym typeface="Times New Roman"/>
              </a:rPr>
              <a:t>1605 жылы жарық көрген  </a:t>
            </a:r>
            <a:r>
              <a:rPr lang="ru" sz="2800" b="1" dirty="0">
                <a:solidFill>
                  <a:srgbClr val="333333"/>
                </a:solidFill>
                <a:highlight>
                  <a:srgbClr val="FFFFFF"/>
                </a:highlight>
                <a:latin typeface="Times New Roman"/>
                <a:ea typeface="Times New Roman"/>
                <a:cs typeface="Times New Roman"/>
                <a:sym typeface="Times New Roman"/>
              </a:rPr>
              <a:t>"</a:t>
            </a:r>
            <a:r>
              <a:rPr lang="ru" sz="2800" b="1" dirty="0" smtClean="0">
                <a:solidFill>
                  <a:srgbClr val="333333"/>
                </a:solidFill>
                <a:highlight>
                  <a:srgbClr val="FFFFFF"/>
                </a:highlight>
                <a:latin typeface="Times New Roman"/>
                <a:ea typeface="Times New Roman"/>
                <a:cs typeface="Times New Roman"/>
                <a:sym typeface="Times New Roman"/>
              </a:rPr>
              <a:t>Реляцион"</a:t>
            </a:r>
            <a:r>
              <a:rPr lang="ru" sz="2000" b="1" dirty="0" smtClean="0">
                <a:solidFill>
                  <a:srgbClr val="333333"/>
                </a:solidFill>
                <a:highlight>
                  <a:srgbClr val="FFFFFF"/>
                </a:highlight>
                <a:latin typeface="Times New Roman"/>
                <a:ea typeface="Times New Roman"/>
                <a:cs typeface="Times New Roman"/>
                <a:sym typeface="Times New Roman"/>
              </a:rPr>
              <a:t>деген </a:t>
            </a:r>
            <a:r>
              <a:rPr lang="ru" sz="2000" b="1" dirty="0">
                <a:solidFill>
                  <a:srgbClr val="333333"/>
                </a:solidFill>
                <a:highlight>
                  <a:srgbClr val="FFFFFF"/>
                </a:highlight>
                <a:latin typeface="Times New Roman"/>
                <a:ea typeface="Times New Roman"/>
                <a:cs typeface="Times New Roman"/>
                <a:sym typeface="Times New Roman"/>
              </a:rPr>
              <a:t>газеті саналады. 1609 жылы солтүстіктегі неміс Вольфенбюттеле қалашығында  </a:t>
            </a:r>
            <a:r>
              <a:rPr lang="ru" sz="2800" b="1" dirty="0">
                <a:solidFill>
                  <a:srgbClr val="333333"/>
                </a:solidFill>
                <a:highlight>
                  <a:srgbClr val="FFFFFF"/>
                </a:highlight>
                <a:latin typeface="Times New Roman"/>
                <a:ea typeface="Times New Roman"/>
                <a:cs typeface="Times New Roman"/>
                <a:sym typeface="Times New Roman"/>
              </a:rPr>
              <a:t>«Авизо"("Хабарландырулар") </a:t>
            </a:r>
            <a:r>
              <a:rPr lang="ru" sz="2000" b="1" dirty="0">
                <a:solidFill>
                  <a:srgbClr val="333333"/>
                </a:solidFill>
                <a:highlight>
                  <a:srgbClr val="FFFFFF"/>
                </a:highlight>
                <a:latin typeface="Times New Roman"/>
                <a:ea typeface="Times New Roman"/>
                <a:cs typeface="Times New Roman"/>
                <a:sym typeface="Times New Roman"/>
              </a:rPr>
              <a:t>деген газет өз жұмысын бастады. Тілшілер Еуропаның түрлі бұрыштарында баспашыларға атты пошта қызметкерлерінен алған жаңалықтарды жеткізіп отырды. XVII ғасыр кезінде шығарылып жатқан газеттердің саны қарқынды дамып, өсті</a:t>
            </a:r>
            <a:r>
              <a:rPr lang="ru" sz="2000" b="1" dirty="0" smtClean="0">
                <a:solidFill>
                  <a:srgbClr val="333333"/>
                </a:solidFill>
                <a:highlight>
                  <a:srgbClr val="FFFFFF"/>
                </a:highlight>
                <a:latin typeface="Times New Roman"/>
                <a:ea typeface="Times New Roman"/>
                <a:cs typeface="Times New Roman"/>
                <a:sym typeface="Times New Roman"/>
              </a:rPr>
              <a:t>. XVII </a:t>
            </a:r>
            <a:r>
              <a:rPr lang="ru" sz="2000" b="1" dirty="0">
                <a:solidFill>
                  <a:srgbClr val="333333"/>
                </a:solidFill>
                <a:highlight>
                  <a:srgbClr val="FFFFFF"/>
                </a:highlight>
                <a:latin typeface="Times New Roman"/>
                <a:ea typeface="Times New Roman"/>
                <a:cs typeface="Times New Roman"/>
                <a:sym typeface="Times New Roman"/>
              </a:rPr>
              <a:t>ғасырдың 30жылдары </a:t>
            </a:r>
            <a:r>
              <a:rPr lang="ru" sz="2000" b="1" dirty="0" smtClean="0">
                <a:solidFill>
                  <a:srgbClr val="333333"/>
                </a:solidFill>
                <a:highlight>
                  <a:srgbClr val="FFFFFF"/>
                </a:highlight>
                <a:latin typeface="Times New Roman"/>
                <a:ea typeface="Times New Roman"/>
                <a:cs typeface="Times New Roman"/>
                <a:sym typeface="Times New Roman"/>
              </a:rPr>
              <a:t>Германияда </a:t>
            </a:r>
            <a:r>
              <a:rPr lang="ru" sz="2000" b="1" dirty="0">
                <a:solidFill>
                  <a:srgbClr val="333333"/>
                </a:solidFill>
                <a:highlight>
                  <a:srgbClr val="FFFFFF"/>
                </a:highlight>
                <a:latin typeface="Times New Roman"/>
                <a:ea typeface="Times New Roman"/>
                <a:cs typeface="Times New Roman"/>
                <a:sym typeface="Times New Roman"/>
              </a:rPr>
              <a:t>газеттер саны 30ға  жетті.</a:t>
            </a:r>
            <a:endParaRPr lang="ru-RU" sz="2000" b="1" dirty="0"/>
          </a:p>
        </p:txBody>
      </p:sp>
    </p:spTree>
    <p:extLst>
      <p:ext uri="{BB962C8B-B14F-4D97-AF65-F5344CB8AC3E}">
        <p14:creationId xmlns:p14="http://schemas.microsoft.com/office/powerpoint/2010/main" val="3378095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56500" y="410000"/>
            <a:ext cx="8315099" cy="607800"/>
          </a:xfrm>
          <a:prstGeom prst="rect">
            <a:avLst/>
          </a:prstGeom>
        </p:spPr>
        <p:txBody>
          <a:bodyPr lIns="91425" tIns="91425" rIns="91425" bIns="91425" anchor="t" anchorCtr="0">
            <a:noAutofit/>
          </a:bodyPr>
          <a:lstStyle/>
          <a:p>
            <a:pPr algn="just">
              <a:lnSpc>
                <a:spcPct val="115000"/>
              </a:lnSpc>
              <a:spcBef>
                <a:spcPts val="0"/>
              </a:spcBef>
              <a:spcAft>
                <a:spcPts val="1600"/>
              </a:spcAft>
              <a:buNone/>
            </a:pPr>
            <a:r>
              <a:rPr lang="ru">
                <a:solidFill>
                  <a:srgbClr val="333333"/>
                </a:solidFill>
                <a:highlight>
                  <a:srgbClr val="FFFFFF"/>
                </a:highlight>
                <a:latin typeface="Times New Roman"/>
                <a:ea typeface="Times New Roman"/>
                <a:cs typeface="Times New Roman"/>
                <a:sym typeface="Times New Roman"/>
              </a:rPr>
              <a:t>              XVII ғасырда жарық көрген газеттер</a:t>
            </a:r>
          </a:p>
        </p:txBody>
      </p:sp>
      <p:pic>
        <p:nvPicPr>
          <p:cNvPr id="137" name="Shape 137"/>
          <p:cNvPicPr preferRelativeResize="0"/>
          <p:nvPr/>
        </p:nvPicPr>
        <p:blipFill>
          <a:blip r:embed="rId4">
            <a:alphaModFix/>
          </a:blip>
          <a:stretch>
            <a:fillRect/>
          </a:stretch>
        </p:blipFill>
        <p:spPr>
          <a:xfrm>
            <a:off x="2312050" y="1347525"/>
            <a:ext cx="2095499" cy="3116099"/>
          </a:xfrm>
          <a:prstGeom prst="roundRect">
            <a:avLst>
              <a:gd name="adj" fmla="val 16667"/>
            </a:avLst>
          </a:prstGeom>
          <a:noFill/>
          <a:ln>
            <a:noFill/>
          </a:ln>
        </p:spPr>
      </p:pic>
      <p:pic>
        <p:nvPicPr>
          <p:cNvPr id="138" name="Shape 138"/>
          <p:cNvPicPr preferRelativeResize="0"/>
          <p:nvPr/>
        </p:nvPicPr>
        <p:blipFill>
          <a:blip r:embed="rId5">
            <a:alphaModFix/>
          </a:blip>
          <a:stretch>
            <a:fillRect/>
          </a:stretch>
        </p:blipFill>
        <p:spPr>
          <a:xfrm>
            <a:off x="97851" y="1351575"/>
            <a:ext cx="1977900" cy="3116099"/>
          </a:xfrm>
          <a:prstGeom prst="roundRect">
            <a:avLst>
              <a:gd name="adj" fmla="val 16667"/>
            </a:avLst>
          </a:prstGeom>
          <a:noFill/>
          <a:ln>
            <a:noFill/>
          </a:ln>
        </p:spPr>
      </p:pic>
      <p:pic>
        <p:nvPicPr>
          <p:cNvPr id="139" name="Shape 139"/>
          <p:cNvPicPr preferRelativeResize="0"/>
          <p:nvPr/>
        </p:nvPicPr>
        <p:blipFill>
          <a:blip r:embed="rId6">
            <a:alphaModFix/>
          </a:blip>
          <a:stretch>
            <a:fillRect/>
          </a:stretch>
        </p:blipFill>
        <p:spPr>
          <a:xfrm>
            <a:off x="4761699" y="1017800"/>
            <a:ext cx="3909900" cy="3318299"/>
          </a:xfrm>
          <a:prstGeom prst="ellipse">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p:tgtEl>
                                          <p:spTgt spid="13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 calcmode="lin" valueType="num">
                                      <p:cBhvr additive="base">
                                        <p:cTn id="10" dur="1000"/>
                                        <p:tgtEl>
                                          <p:spTgt spid="137"/>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anim calcmode="lin" valueType="num">
                                      <p:cBhvr additive="base">
                                        <p:cTn id="13" dur="1000"/>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0" y="3083650"/>
            <a:ext cx="9108299" cy="1773599"/>
          </a:xfrm>
          <a:prstGeom prst="rect">
            <a:avLst/>
          </a:prstGeom>
          <a:solidFill>
            <a:srgbClr val="00FF00"/>
          </a:solidFill>
        </p:spPr>
        <p:txBody>
          <a:bodyPr lIns="91425" tIns="91425" rIns="91425" bIns="91425" anchor="t" anchorCtr="0">
            <a:noAutofit/>
          </a:bodyPr>
          <a:lstStyle/>
          <a:p>
            <a:pPr algn="just">
              <a:spcBef>
                <a:spcPts val="0"/>
              </a:spcBef>
              <a:buNone/>
            </a:pPr>
            <a:r>
              <a:rPr lang="ru" sz="1400" b="1" dirty="0" smtClean="0">
                <a:solidFill>
                  <a:srgbClr val="000000"/>
                </a:solidFill>
                <a:highlight>
                  <a:srgbClr val="FFFFFF"/>
                </a:highlight>
                <a:latin typeface="Comic Sans MS"/>
                <a:ea typeface="Comic Sans MS"/>
                <a:cs typeface="Comic Sans MS"/>
                <a:sym typeface="Comic Sans MS"/>
              </a:rPr>
              <a:t>.</a:t>
            </a:r>
            <a:endParaRPr lang="ru" sz="1400" b="1" dirty="0">
              <a:solidFill>
                <a:srgbClr val="000000"/>
              </a:solidFill>
              <a:highlight>
                <a:srgbClr val="FFFFFF"/>
              </a:highlight>
              <a:latin typeface="Comic Sans MS"/>
              <a:ea typeface="Comic Sans MS"/>
              <a:cs typeface="Comic Sans MS"/>
              <a:sym typeface="Comic Sans MS"/>
            </a:endParaRPr>
          </a:p>
        </p:txBody>
      </p:sp>
      <p:pic>
        <p:nvPicPr>
          <p:cNvPr id="145" name="Shape 145"/>
          <p:cNvPicPr preferRelativeResize="0"/>
          <p:nvPr/>
        </p:nvPicPr>
        <p:blipFill>
          <a:blip r:embed="rId4">
            <a:alphaModFix/>
          </a:blip>
          <a:stretch>
            <a:fillRect/>
          </a:stretch>
        </p:blipFill>
        <p:spPr>
          <a:xfrm>
            <a:off x="1755700" y="-1"/>
            <a:ext cx="5445300" cy="4857249"/>
          </a:xfrm>
          <a:prstGeom prst="flowChartTerminator">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49451" y="0"/>
            <a:ext cx="8382848" cy="4568875"/>
          </a:xfrm>
        </p:spPr>
        <p:txBody>
          <a:bodyPr/>
          <a:lstStyle/>
          <a:p>
            <a:r>
              <a:rPr lang="ru" dirty="0">
                <a:solidFill>
                  <a:srgbClr val="000000"/>
                </a:solidFill>
                <a:highlight>
                  <a:srgbClr val="FFFFFF"/>
                </a:highlight>
                <a:latin typeface="Comic Sans MS"/>
                <a:ea typeface="Comic Sans MS"/>
                <a:cs typeface="Comic Sans MS"/>
                <a:sym typeface="Comic Sans MS"/>
              </a:rPr>
              <a:t> </a:t>
            </a:r>
            <a:r>
              <a:rPr lang="ru" sz="2000" b="1" dirty="0">
                <a:solidFill>
                  <a:srgbClr val="000000"/>
                </a:solidFill>
                <a:highlight>
                  <a:srgbClr val="FFFFFF"/>
                </a:highlight>
                <a:latin typeface="Comic Sans MS"/>
                <a:ea typeface="Comic Sans MS"/>
                <a:cs typeface="Comic Sans MS"/>
                <a:sym typeface="Comic Sans MS"/>
              </a:rPr>
              <a:t>Германия тарихы -  бұқаралық ақпарат құралдарының тарихы болып табылады. Бұл мерзімді баспасөз Қасиетті Рим империясының дәуірінде бастау алғаны белгілі. Ақпараттық бюллетеньдер, «Gazetta» деп аталып Италияда, , содан кейін Германияда пайда болды.</a:t>
            </a:r>
            <a:r>
              <a:rPr lang="ru" sz="2000" b="1" dirty="0">
                <a:solidFill>
                  <a:srgbClr val="000000"/>
                </a:solidFill>
                <a:highlight>
                  <a:srgbClr val="C9D7F1"/>
                </a:highlight>
                <a:latin typeface="Comic Sans MS"/>
                <a:ea typeface="Comic Sans MS"/>
                <a:cs typeface="Comic Sans MS"/>
                <a:sym typeface="Comic Sans MS"/>
              </a:rPr>
              <a:t>Германияда неміс ұлтының Қасиетті Рим империясының «Aviso» «Zeddel», «Pagell», «Ново» секілді бірнеше басылымдары шыққанымен, ең пайдалысы «Die Zeit» (уақыты) болды. Бұл дегеніміз ,ең алдымен,«Zidunge»   «хабарды, жаңалықтар» деген мағынаны білдіретін болған.</a:t>
            </a:r>
            <a:r>
              <a:rPr lang="ru" sz="2000" b="1" dirty="0">
                <a:solidFill>
                  <a:srgbClr val="000000"/>
                </a:solidFill>
                <a:highlight>
                  <a:srgbClr val="FFFFFF"/>
                </a:highlight>
                <a:latin typeface="Comic Sans MS"/>
                <a:ea typeface="Comic Sans MS"/>
                <a:cs typeface="Comic Sans MS"/>
                <a:sym typeface="Comic Sans MS"/>
              </a:rPr>
              <a:t>Термин «Zeitung» «саяси сипаттағы жаңа жаңалықтар» деген </a:t>
            </a:r>
            <a:r>
              <a:rPr lang="ru" sz="2000" b="1" dirty="0" smtClean="0">
                <a:solidFill>
                  <a:srgbClr val="000000"/>
                </a:solidFill>
                <a:highlight>
                  <a:srgbClr val="FFFFFF"/>
                </a:highlight>
                <a:latin typeface="Comic Sans MS"/>
                <a:ea typeface="Comic Sans MS"/>
                <a:cs typeface="Comic Sans MS"/>
                <a:sym typeface="Comic Sans MS"/>
              </a:rPr>
              <a:t>тұжырымға </a:t>
            </a:r>
            <a:r>
              <a:rPr lang="ru" sz="2000" b="1" dirty="0">
                <a:solidFill>
                  <a:srgbClr val="000000"/>
                </a:solidFill>
                <a:highlight>
                  <a:srgbClr val="FFFFFF"/>
                </a:highlight>
                <a:latin typeface="Comic Sans MS"/>
                <a:ea typeface="Comic Sans MS"/>
                <a:cs typeface="Comic Sans MS"/>
                <a:sym typeface="Comic Sans MS"/>
              </a:rPr>
              <a:t>сәйкес болды </a:t>
            </a:r>
            <a:endParaRPr lang="ru-RU" sz="2000" dirty="0"/>
          </a:p>
        </p:txBody>
      </p:sp>
    </p:spTree>
    <p:extLst>
      <p:ext uri="{BB962C8B-B14F-4D97-AF65-F5344CB8AC3E}">
        <p14:creationId xmlns:p14="http://schemas.microsoft.com/office/powerpoint/2010/main" val="3882235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443700" y="258450"/>
            <a:ext cx="1989300" cy="4034581"/>
          </a:xfrm>
          <a:prstGeom prst="roundRect">
            <a:avLst>
              <a:gd name="adj" fmla="val 16667"/>
            </a:avLst>
          </a:prstGeom>
          <a:noFill/>
          <a:ln>
            <a:noFill/>
          </a:ln>
        </p:spPr>
      </p:pic>
      <p:pic>
        <p:nvPicPr>
          <p:cNvPr id="152" name="Shape 152"/>
          <p:cNvPicPr preferRelativeResize="0"/>
          <p:nvPr/>
        </p:nvPicPr>
        <p:blipFill>
          <a:blip r:embed="rId4">
            <a:alphaModFix/>
          </a:blip>
          <a:stretch>
            <a:fillRect/>
          </a:stretch>
        </p:blipFill>
        <p:spPr>
          <a:xfrm>
            <a:off x="2504375" y="258450"/>
            <a:ext cx="2046600" cy="4205062"/>
          </a:xfrm>
          <a:prstGeom prst="ellipse">
            <a:avLst/>
          </a:prstGeom>
          <a:noFill/>
          <a:ln>
            <a:noFill/>
          </a:ln>
        </p:spPr>
      </p:pic>
      <p:pic>
        <p:nvPicPr>
          <p:cNvPr id="153" name="Shape 153"/>
          <p:cNvPicPr preferRelativeResize="0"/>
          <p:nvPr/>
        </p:nvPicPr>
        <p:blipFill>
          <a:blip r:embed="rId5">
            <a:alphaModFix/>
          </a:blip>
          <a:stretch>
            <a:fillRect/>
          </a:stretch>
        </p:blipFill>
        <p:spPr>
          <a:xfrm>
            <a:off x="4622150" y="258450"/>
            <a:ext cx="1989300" cy="4034581"/>
          </a:xfrm>
          <a:prstGeom prst="snip1Rect">
            <a:avLst>
              <a:gd name="adj" fmla="val 16667"/>
            </a:avLst>
          </a:prstGeom>
          <a:noFill/>
          <a:ln>
            <a:noFill/>
          </a:ln>
        </p:spPr>
      </p:pic>
      <p:pic>
        <p:nvPicPr>
          <p:cNvPr id="154" name="Shape 154"/>
          <p:cNvPicPr preferRelativeResize="0"/>
          <p:nvPr/>
        </p:nvPicPr>
        <p:blipFill>
          <a:blip r:embed="rId6">
            <a:alphaModFix/>
          </a:blip>
          <a:stretch>
            <a:fillRect/>
          </a:stretch>
        </p:blipFill>
        <p:spPr>
          <a:xfrm>
            <a:off x="6682825" y="258450"/>
            <a:ext cx="2461175" cy="3585130"/>
          </a:xfrm>
          <a:prstGeom prst="flowChartDelay">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7458" y="0"/>
            <a:ext cx="8444841" cy="4568875"/>
          </a:xfrm>
        </p:spPr>
        <p:txBody>
          <a:bodyPr/>
          <a:lstStyle/>
          <a:p>
            <a:r>
              <a:rPr lang="ru" b="1" dirty="0">
                <a:solidFill>
                  <a:srgbClr val="000000"/>
                </a:solidFill>
                <a:highlight>
                  <a:srgbClr val="FFFFFF"/>
                </a:highlight>
                <a:latin typeface="Arial"/>
                <a:ea typeface="Arial"/>
                <a:cs typeface="Arial"/>
                <a:sym typeface="Arial"/>
              </a:rPr>
              <a:t> 1440-шы жылдары Иоганн Гуттенбергтің ойлап тапқан құрылғысы </a:t>
            </a:r>
            <a:r>
              <a:rPr lang="ru" b="1" dirty="0" smtClean="0">
                <a:solidFill>
                  <a:srgbClr val="000000"/>
                </a:solidFill>
                <a:highlight>
                  <a:srgbClr val="FFFFFF"/>
                </a:highlight>
                <a:latin typeface="Arial"/>
                <a:ea typeface="Arial"/>
                <a:cs typeface="Arial"/>
                <a:sym typeface="Arial"/>
              </a:rPr>
              <a:t>күмәнсіз</a:t>
            </a:r>
            <a:r>
              <a:rPr lang="ru" b="1" dirty="0">
                <a:solidFill>
                  <a:srgbClr val="000000"/>
                </a:solidFill>
                <a:highlight>
                  <a:srgbClr val="FFFFFF"/>
                </a:highlight>
                <a:latin typeface="Arial"/>
                <a:ea typeface="Arial"/>
                <a:cs typeface="Arial"/>
                <a:sym typeface="Arial"/>
              </a:rPr>
              <a:t>,  баспасөздің дамуына зор үлесін қосты</a:t>
            </a:r>
            <a:r>
              <a:rPr lang="ru" b="1" dirty="0" smtClean="0">
                <a:solidFill>
                  <a:srgbClr val="000000"/>
                </a:solidFill>
                <a:highlight>
                  <a:srgbClr val="FFFFFF"/>
                </a:highlight>
                <a:latin typeface="Arial"/>
                <a:ea typeface="Arial"/>
                <a:cs typeface="Arial"/>
                <a:sym typeface="Arial"/>
              </a:rPr>
              <a:t>. Сол </a:t>
            </a:r>
            <a:r>
              <a:rPr lang="ru" b="1" dirty="0">
                <a:solidFill>
                  <a:srgbClr val="000000"/>
                </a:solidFill>
                <a:highlight>
                  <a:srgbClr val="FFFFFF"/>
                </a:highlight>
                <a:latin typeface="Arial"/>
                <a:ea typeface="Arial"/>
                <a:cs typeface="Arial"/>
                <a:sym typeface="Arial"/>
              </a:rPr>
              <a:t>уақыт бұқаралық ақпарат құралдар тарихында маңызды кезең болды. Гутенбергтің өмірі жайлы мәліметтер аз. Ол 1397 және 1400 жылдар аралығында  Патриция отбасында </a:t>
            </a:r>
            <a:r>
              <a:rPr lang="ru" b="1" dirty="0" smtClean="0">
                <a:solidFill>
                  <a:srgbClr val="000000"/>
                </a:solidFill>
                <a:highlight>
                  <a:srgbClr val="FFFFFF"/>
                </a:highlight>
                <a:latin typeface="Arial"/>
                <a:ea typeface="Arial"/>
                <a:cs typeface="Arial"/>
                <a:sym typeface="Arial"/>
              </a:rPr>
              <a:t>, Майнц </a:t>
            </a:r>
            <a:r>
              <a:rPr lang="ru" b="1" dirty="0">
                <a:solidFill>
                  <a:srgbClr val="000000"/>
                </a:solidFill>
                <a:highlight>
                  <a:srgbClr val="FFFFFF"/>
                </a:highlight>
                <a:latin typeface="Arial"/>
                <a:ea typeface="Arial"/>
                <a:cs typeface="Arial"/>
                <a:sym typeface="Arial"/>
              </a:rPr>
              <a:t>қаласында дүниеге келген. Бірақ ол өзінің  шешесінің Gutenberg деген тегін алды</a:t>
            </a:r>
            <a:r>
              <a:rPr lang="ru" b="1" dirty="0" smtClean="0">
                <a:solidFill>
                  <a:srgbClr val="000000"/>
                </a:solidFill>
                <a:highlight>
                  <a:srgbClr val="FFFFFF"/>
                </a:highlight>
                <a:latin typeface="Arial"/>
                <a:ea typeface="Arial"/>
                <a:cs typeface="Arial"/>
                <a:sym typeface="Arial"/>
              </a:rPr>
              <a:t>. Ол 1434 </a:t>
            </a:r>
            <a:r>
              <a:rPr lang="ru" b="1" dirty="0">
                <a:solidFill>
                  <a:srgbClr val="000000"/>
                </a:solidFill>
                <a:highlight>
                  <a:srgbClr val="FFFFFF"/>
                </a:highlight>
                <a:latin typeface="Arial"/>
                <a:ea typeface="Arial"/>
                <a:cs typeface="Arial"/>
                <a:sym typeface="Arial"/>
              </a:rPr>
              <a:t>жылдары қымбат бағалы тастар (ақық, оникс) және айна </a:t>
            </a:r>
            <a:r>
              <a:rPr lang="ru" b="1" dirty="0" smtClean="0">
                <a:solidFill>
                  <a:srgbClr val="000000"/>
                </a:solidFill>
                <a:highlight>
                  <a:srgbClr val="FFFFFF"/>
                </a:highlight>
                <a:latin typeface="Arial"/>
                <a:ea typeface="Arial"/>
                <a:cs typeface="Arial"/>
                <a:sym typeface="Arial"/>
              </a:rPr>
              <a:t>өндіру, </a:t>
            </a:r>
            <a:r>
              <a:rPr lang="ru" b="1" dirty="0">
                <a:solidFill>
                  <a:srgbClr val="000000"/>
                </a:solidFill>
                <a:highlight>
                  <a:srgbClr val="FFFFFF"/>
                </a:highlight>
                <a:latin typeface="Arial"/>
                <a:ea typeface="Arial"/>
                <a:cs typeface="Arial"/>
                <a:sym typeface="Arial"/>
              </a:rPr>
              <a:t>жылтырату </a:t>
            </a:r>
            <a:r>
              <a:rPr lang="ru" b="1" dirty="0" smtClean="0">
                <a:solidFill>
                  <a:srgbClr val="000000"/>
                </a:solidFill>
                <a:highlight>
                  <a:srgbClr val="FFFFFF"/>
                </a:highlight>
                <a:latin typeface="Arial"/>
                <a:ea typeface="Arial"/>
                <a:cs typeface="Arial"/>
                <a:sym typeface="Arial"/>
              </a:rPr>
              <a:t>жұмыстарымен жартылай айналысқан. </a:t>
            </a:r>
            <a:r>
              <a:rPr lang="ru" b="1" dirty="0">
                <a:solidFill>
                  <a:srgbClr val="000000"/>
                </a:solidFill>
                <a:highlight>
                  <a:srgbClr val="FFFFFF"/>
                </a:highlight>
                <a:latin typeface="Arial"/>
                <a:ea typeface="Arial"/>
                <a:cs typeface="Arial"/>
                <a:sym typeface="Arial"/>
              </a:rPr>
              <a:t>1444 жылы Страсбургте өмір сүрген. </a:t>
            </a:r>
            <a:r>
              <a:rPr lang="ru" b="1" dirty="0">
                <a:solidFill>
                  <a:srgbClr val="000000"/>
                </a:solidFill>
                <a:highlight>
                  <a:srgbClr val="C9D7F1"/>
                </a:highlight>
                <a:latin typeface="Arial"/>
                <a:ea typeface="Arial"/>
                <a:cs typeface="Arial"/>
                <a:sym typeface="Arial"/>
              </a:rPr>
              <a:t>К</a:t>
            </a:r>
            <a:r>
              <a:rPr lang="ru" b="1" dirty="0" smtClean="0">
                <a:solidFill>
                  <a:srgbClr val="000000"/>
                </a:solidFill>
                <a:highlight>
                  <a:srgbClr val="C9D7F1"/>
                </a:highlight>
                <a:latin typeface="Arial"/>
                <a:ea typeface="Arial"/>
                <a:cs typeface="Arial"/>
                <a:sym typeface="Arial"/>
              </a:rPr>
              <a:t>ітап </a:t>
            </a:r>
            <a:r>
              <a:rPr lang="ru" b="1" dirty="0">
                <a:solidFill>
                  <a:srgbClr val="000000"/>
                </a:solidFill>
                <a:highlight>
                  <a:srgbClr val="C9D7F1"/>
                </a:highlight>
                <a:latin typeface="Arial"/>
                <a:ea typeface="Arial"/>
                <a:cs typeface="Arial"/>
                <a:sym typeface="Arial"/>
              </a:rPr>
              <a:t>басып шығару бойынша тәжірибелік қызметпен айналысты. </a:t>
            </a:r>
            <a:r>
              <a:rPr lang="ru" b="1" dirty="0">
                <a:solidFill>
                  <a:srgbClr val="000000"/>
                </a:solidFill>
                <a:highlight>
                  <a:srgbClr val="FFFFFF"/>
                </a:highlight>
                <a:latin typeface="Arial"/>
                <a:ea typeface="Arial"/>
                <a:cs typeface="Arial"/>
                <a:sym typeface="Arial"/>
              </a:rPr>
              <a:t>1448 жылы Гутенберг Майнц қаласына  оралды. XV ғасырдағы зерттеушілердің басым бөлігі Gutenberg басып шығару машинасын 1440 жылы жасаған   деп </a:t>
            </a:r>
            <a:r>
              <a:rPr lang="ru" b="1" dirty="0">
                <a:solidFill>
                  <a:srgbClr val="000000"/>
                </a:solidFill>
                <a:latin typeface="Arial"/>
                <a:ea typeface="Arial"/>
                <a:cs typeface="Arial"/>
                <a:sym typeface="Arial"/>
              </a:rPr>
              <a:t>қорытындылайды</a:t>
            </a:r>
            <a:r>
              <a:rPr lang="ru" b="1" dirty="0">
                <a:solidFill>
                  <a:srgbClr val="000000"/>
                </a:solidFill>
                <a:highlight>
                  <a:srgbClr val="FFFFFF"/>
                </a:highlight>
                <a:latin typeface="Arial"/>
                <a:ea typeface="Arial"/>
                <a:cs typeface="Arial"/>
                <a:sym typeface="Arial"/>
              </a:rPr>
              <a:t>. Бұл жорамалды </a:t>
            </a:r>
            <a:r>
              <a:rPr lang="ru" b="1" dirty="0" smtClean="0">
                <a:solidFill>
                  <a:srgbClr val="000000"/>
                </a:solidFill>
                <a:highlight>
                  <a:srgbClr val="FFFFFF"/>
                </a:highlight>
                <a:latin typeface="Arial"/>
                <a:ea typeface="Arial"/>
                <a:cs typeface="Arial"/>
                <a:sym typeface="Arial"/>
              </a:rPr>
              <a:t>Gutenbergтің  </a:t>
            </a:r>
            <a:r>
              <a:rPr lang="ru" b="1" dirty="0">
                <a:solidFill>
                  <a:srgbClr val="000000"/>
                </a:solidFill>
                <a:highlight>
                  <a:srgbClr val="FFFFFF"/>
                </a:highlight>
                <a:latin typeface="Arial"/>
                <a:ea typeface="Arial"/>
                <a:cs typeface="Arial"/>
                <a:sym typeface="Arial"/>
              </a:rPr>
              <a:t>табылған саусақтарының ізінен аңғарса болады.</a:t>
            </a:r>
            <a:endParaRPr lang="ru-RU" dirty="0"/>
          </a:p>
        </p:txBody>
      </p:sp>
    </p:spTree>
    <p:extLst>
      <p:ext uri="{BB962C8B-B14F-4D97-AF65-F5344CB8AC3E}">
        <p14:creationId xmlns:p14="http://schemas.microsoft.com/office/powerpoint/2010/main" val="133328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576300" y="0"/>
            <a:ext cx="6062700" cy="525900"/>
          </a:xfrm>
          <a:prstGeom prst="rect">
            <a:avLst/>
          </a:prstGeom>
          <a:solidFill>
            <a:srgbClr val="B6D7A8"/>
          </a:solidFill>
        </p:spPr>
        <p:txBody>
          <a:bodyPr lIns="91425" tIns="91425" rIns="91425" bIns="91425" anchor="t" anchorCtr="0">
            <a:noAutofit/>
          </a:bodyPr>
          <a:lstStyle/>
          <a:p>
            <a:pPr>
              <a:spcBef>
                <a:spcPts val="0"/>
              </a:spcBef>
              <a:buNone/>
            </a:pPr>
            <a:r>
              <a:rPr lang="ru"/>
              <a:t>Цензураның даму кезеңі туралы...</a:t>
            </a:r>
          </a:p>
        </p:txBody>
      </p:sp>
      <p:sp>
        <p:nvSpPr>
          <p:cNvPr id="102" name="Shape 102"/>
          <p:cNvSpPr txBox="1">
            <a:spLocks noGrp="1"/>
          </p:cNvSpPr>
          <p:nvPr>
            <p:ph type="body" idx="1"/>
          </p:nvPr>
        </p:nvSpPr>
        <p:spPr>
          <a:xfrm>
            <a:off x="0" y="525900"/>
            <a:ext cx="5971199" cy="4447199"/>
          </a:xfrm>
          <a:prstGeom prst="rect">
            <a:avLst/>
          </a:prstGeom>
          <a:solidFill>
            <a:srgbClr val="F3F3F3"/>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algn="just" rtl="0">
              <a:spcBef>
                <a:spcPts val="0"/>
              </a:spcBef>
              <a:buNone/>
            </a:pPr>
            <a:r>
              <a:rPr lang="ru" dirty="0">
                <a:latin typeface="Comic Sans MS"/>
                <a:ea typeface="Comic Sans MS"/>
                <a:cs typeface="Comic Sans MS"/>
                <a:sym typeface="Comic Sans MS"/>
              </a:rPr>
              <a:t> 30-шы жылдары  екі лагерь консервативті және либералды-демократиялық неміс зиялыларының  арасында тұрақты күрес болды. Әрбір бағыттың өз мерзімді шығарылымы болды. Осы кезеңде, баспасөздің дамуы </a:t>
            </a:r>
            <a:r>
              <a:rPr lang="ru" dirty="0" smtClean="0">
                <a:latin typeface="Comic Sans MS"/>
                <a:ea typeface="Comic Sans MS"/>
                <a:cs typeface="Comic Sans MS"/>
                <a:sym typeface="Comic Sans MS"/>
              </a:rPr>
              <a:t>белең </a:t>
            </a:r>
            <a:r>
              <a:rPr lang="ru" dirty="0">
                <a:latin typeface="Comic Sans MS"/>
                <a:ea typeface="Comic Sans MS"/>
                <a:cs typeface="Comic Sans MS"/>
                <a:sym typeface="Comic Sans MS"/>
              </a:rPr>
              <a:t>алды. Мысалы,бір </a:t>
            </a:r>
            <a:r>
              <a:rPr lang="ru" dirty="0" smtClean="0">
                <a:latin typeface="Comic Sans MS"/>
                <a:ea typeface="Comic Sans MS"/>
                <a:cs typeface="Comic Sans MS"/>
                <a:sym typeface="Comic Sans MS"/>
              </a:rPr>
              <a:t>жағынан,  бірінші </a:t>
            </a:r>
            <a:r>
              <a:rPr lang="ru" dirty="0">
                <a:latin typeface="Comic Sans MS"/>
                <a:ea typeface="Comic Sans MS"/>
                <a:cs typeface="Comic Sans MS"/>
                <a:sym typeface="Comic Sans MS"/>
              </a:rPr>
              <a:t>сурет </a:t>
            </a:r>
            <a:r>
              <a:rPr lang="ru" dirty="0" smtClean="0">
                <a:latin typeface="Comic Sans MS"/>
                <a:ea typeface="Comic Sans MS"/>
                <a:cs typeface="Comic Sans MS"/>
                <a:sym typeface="Comic Sans MS"/>
              </a:rPr>
              <a:t>мультфильмдері мен  </a:t>
            </a:r>
            <a:r>
              <a:rPr lang="ru" dirty="0">
                <a:latin typeface="Comic Sans MS"/>
                <a:ea typeface="Comic Sans MS"/>
                <a:cs typeface="Comic Sans MS"/>
                <a:sym typeface="Comic Sans MS"/>
              </a:rPr>
              <a:t>журналдар алғаш пайда болса, екінші жағынан - сол баспадан шығарылған суретті   журналдардарға тыйым салынып, цензура дами бастады.</a:t>
            </a:r>
            <a:r>
              <a:rPr lang="ru" sz="1700" b="1" dirty="0">
                <a:solidFill>
                  <a:srgbClr val="000000"/>
                </a:solidFill>
                <a:latin typeface="Arial"/>
                <a:ea typeface="Arial"/>
                <a:cs typeface="Arial"/>
                <a:sym typeface="Arial"/>
              </a:rPr>
              <a:t> </a:t>
            </a:r>
            <a:r>
              <a:rPr lang="ru" b="1" dirty="0">
                <a:solidFill>
                  <a:srgbClr val="000000"/>
                </a:solidFill>
                <a:latin typeface="Comic Sans MS"/>
                <a:ea typeface="Comic Sans MS"/>
                <a:cs typeface="Comic Sans MS"/>
                <a:sym typeface="Comic Sans MS"/>
              </a:rPr>
              <a:t>Серпін 1848 жылдан басталды. </a:t>
            </a:r>
            <a:r>
              <a:rPr lang="ru" dirty="0">
                <a:solidFill>
                  <a:srgbClr val="000000"/>
                </a:solidFill>
                <a:latin typeface="Comic Sans MS"/>
                <a:ea typeface="Comic Sans MS"/>
                <a:cs typeface="Comic Sans MS"/>
                <a:sym typeface="Comic Sans MS"/>
              </a:rPr>
              <a:t>Цензура таратылды, баспасөз (Князьдің қалауы </a:t>
            </a:r>
            <a:r>
              <a:rPr lang="ru" dirty="0" smtClean="0">
                <a:solidFill>
                  <a:srgbClr val="000000"/>
                </a:solidFill>
                <a:latin typeface="Comic Sans MS"/>
                <a:ea typeface="Comic Sans MS"/>
                <a:cs typeface="Comic Sans MS"/>
                <a:sym typeface="Comic Sans MS"/>
              </a:rPr>
              <a:t>бойынша) </a:t>
            </a:r>
            <a:r>
              <a:rPr lang="ru" dirty="0">
                <a:solidFill>
                  <a:srgbClr val="000000"/>
                </a:solidFill>
                <a:latin typeface="Comic Sans MS"/>
                <a:ea typeface="Comic Sans MS"/>
                <a:cs typeface="Comic Sans MS"/>
                <a:sym typeface="Comic Sans MS"/>
              </a:rPr>
              <a:t>тегін жарияланды. Ол көбінесе демократиялық және либералдық </a:t>
            </a:r>
            <a:r>
              <a:rPr lang="ru" dirty="0" smtClean="0">
                <a:solidFill>
                  <a:srgbClr val="000000"/>
                </a:solidFill>
                <a:latin typeface="Comic Sans MS"/>
                <a:ea typeface="Comic Sans MS"/>
                <a:cs typeface="Comic Sans MS"/>
                <a:sym typeface="Comic Sans MS"/>
              </a:rPr>
              <a:t>бағытта </a:t>
            </a:r>
            <a:r>
              <a:rPr lang="ru" dirty="0">
                <a:solidFill>
                  <a:srgbClr val="000000"/>
                </a:solidFill>
                <a:latin typeface="Comic Sans MS"/>
                <a:ea typeface="Comic Sans MS"/>
                <a:cs typeface="Comic Sans MS"/>
                <a:sym typeface="Comic Sans MS"/>
              </a:rPr>
              <a:t>шығарыла бастады.</a:t>
            </a:r>
          </a:p>
          <a:p>
            <a:pPr algn="just">
              <a:spcBef>
                <a:spcPts val="0"/>
              </a:spcBef>
              <a:buNone/>
            </a:pPr>
            <a:endParaRPr dirty="0">
              <a:latin typeface="Comic Sans MS"/>
              <a:ea typeface="Comic Sans MS"/>
              <a:cs typeface="Comic Sans MS"/>
              <a:sym typeface="Comic Sans MS"/>
            </a:endParaRPr>
          </a:p>
        </p:txBody>
      </p:sp>
      <p:pic>
        <p:nvPicPr>
          <p:cNvPr id="103" name="Shape 103"/>
          <p:cNvPicPr preferRelativeResize="0"/>
          <p:nvPr/>
        </p:nvPicPr>
        <p:blipFill>
          <a:blip r:embed="rId3">
            <a:alphaModFix/>
          </a:blip>
          <a:stretch>
            <a:fillRect/>
          </a:stretch>
        </p:blipFill>
        <p:spPr>
          <a:xfrm>
            <a:off x="5926625" y="525900"/>
            <a:ext cx="3172800" cy="4375800"/>
          </a:xfrm>
          <a:prstGeom prst="roundRect">
            <a:avLst>
              <a:gd name="adj" fmla="val 16667"/>
            </a:avLst>
          </a:prstGeom>
          <a:noFill/>
          <a:ln>
            <a:noFill/>
          </a:ln>
        </p:spPr>
      </p:pic>
    </p:spTree>
    <p:extLst>
      <p:ext uri="{BB962C8B-B14F-4D97-AF65-F5344CB8AC3E}">
        <p14:creationId xmlns:p14="http://schemas.microsoft.com/office/powerpoint/2010/main" val="35546353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451083" y="161065"/>
            <a:ext cx="1644566" cy="4720901"/>
          </a:xfrm>
          <a:prstGeom prst="rect">
            <a:avLst/>
          </a:prstGeom>
          <a:noFill/>
          <a:ln>
            <a:noFill/>
          </a:ln>
        </p:spPr>
      </p:pic>
      <p:pic>
        <p:nvPicPr>
          <p:cNvPr id="161" name="Shape 161"/>
          <p:cNvPicPr preferRelativeResize="0"/>
          <p:nvPr/>
        </p:nvPicPr>
        <p:blipFill>
          <a:blip r:embed="rId4">
            <a:alphaModFix/>
          </a:blip>
          <a:stretch>
            <a:fillRect/>
          </a:stretch>
        </p:blipFill>
        <p:spPr>
          <a:xfrm>
            <a:off x="5471425" y="285175"/>
            <a:ext cx="3672575" cy="4473849"/>
          </a:xfrm>
          <a:prstGeom prst="rect">
            <a:avLst/>
          </a:prstGeom>
          <a:noFill/>
          <a:ln>
            <a:noFill/>
          </a:ln>
        </p:spPr>
      </p:pic>
      <p:pic>
        <p:nvPicPr>
          <p:cNvPr id="162" name="Shape 162"/>
          <p:cNvPicPr preferRelativeResize="0"/>
          <p:nvPr/>
        </p:nvPicPr>
        <p:blipFill>
          <a:blip r:embed="rId5">
            <a:alphaModFix/>
          </a:blip>
          <a:stretch>
            <a:fillRect/>
          </a:stretch>
        </p:blipFill>
        <p:spPr>
          <a:xfrm>
            <a:off x="2186300" y="300550"/>
            <a:ext cx="3194474" cy="445847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5464" y="0"/>
            <a:ext cx="8506835" cy="4568875"/>
          </a:xfrm>
        </p:spPr>
        <p:txBody>
          <a:bodyPr/>
          <a:lstStyle/>
          <a:p>
            <a:r>
              <a:rPr lang="ru" sz="2000" b="1" dirty="0">
                <a:solidFill>
                  <a:srgbClr val="000000"/>
                </a:solidFill>
                <a:highlight>
                  <a:srgbClr val="C9D7F1"/>
                </a:highlight>
                <a:latin typeface="Arial"/>
                <a:ea typeface="Arial"/>
                <a:cs typeface="Arial"/>
                <a:sym typeface="Arial"/>
              </a:rPr>
              <a:t>Бірінші күнделікті газет, </a:t>
            </a:r>
            <a:r>
              <a:rPr lang="ru" sz="2000" b="1" dirty="0" smtClean="0">
                <a:solidFill>
                  <a:srgbClr val="000000"/>
                </a:solidFill>
                <a:highlight>
                  <a:srgbClr val="FFFFFF"/>
                </a:highlight>
                <a:latin typeface="Arial"/>
                <a:ea typeface="Arial"/>
                <a:cs typeface="Arial"/>
                <a:sym typeface="Arial"/>
              </a:rPr>
              <a:t>  </a:t>
            </a:r>
            <a:r>
              <a:rPr lang="ru" sz="2000" b="1" dirty="0">
                <a:solidFill>
                  <a:srgbClr val="000000"/>
                </a:solidFill>
                <a:highlight>
                  <a:srgbClr val="FFFFFF"/>
                </a:highlight>
                <a:latin typeface="Arial"/>
                <a:ea typeface="Arial"/>
                <a:cs typeface="Arial"/>
                <a:sym typeface="Arial"/>
              </a:rPr>
              <a:t>1661 жылы «Лейпцигер Zeitung» («Лейпциг газеті») ұласты. Мерзімді баспасөз Германия мемлекетінің  саяси өмірін көрсететін, бірақ сол кездің өзінде «Zeitung унд nutts</a:t>
            </a:r>
            <a:r>
              <a:rPr lang="ru" sz="2000" b="1" dirty="0" smtClean="0">
                <a:solidFill>
                  <a:srgbClr val="000000"/>
                </a:solidFill>
                <a:highlight>
                  <a:srgbClr val="FFFFFF"/>
                </a:highlight>
                <a:latin typeface="Arial"/>
                <a:ea typeface="Arial"/>
                <a:cs typeface="Arial"/>
                <a:sym typeface="Arial"/>
              </a:rPr>
              <a:t>» </a:t>
            </a:r>
            <a:r>
              <a:rPr lang="ru" sz="2000" b="1" dirty="0">
                <a:solidFill>
                  <a:srgbClr val="000000"/>
                </a:solidFill>
                <a:highlight>
                  <a:srgbClr val="FFFFFF"/>
                </a:highlight>
                <a:latin typeface="Arial"/>
                <a:ea typeface="Arial"/>
                <a:cs typeface="Arial"/>
                <a:sym typeface="Arial"/>
              </a:rPr>
              <a:t>аудармасы </a:t>
            </a:r>
            <a:r>
              <a:rPr lang="ru" sz="2000" b="1" dirty="0" smtClean="0">
                <a:solidFill>
                  <a:srgbClr val="000000"/>
                </a:solidFill>
                <a:highlight>
                  <a:srgbClr val="FFFFFF"/>
                </a:highlight>
                <a:latin typeface="Arial"/>
                <a:ea typeface="Arial"/>
                <a:cs typeface="Arial"/>
                <a:sym typeface="Arial"/>
              </a:rPr>
              <a:t>«</a:t>
            </a:r>
            <a:r>
              <a:rPr lang="kk-KZ" sz="2000" b="1" dirty="0" smtClean="0">
                <a:solidFill>
                  <a:srgbClr val="000000"/>
                </a:solidFill>
                <a:highlight>
                  <a:srgbClr val="FFFFFF"/>
                </a:highlight>
                <a:latin typeface="Arial"/>
                <a:ea typeface="Arial"/>
                <a:cs typeface="Arial"/>
                <a:sym typeface="Arial"/>
              </a:rPr>
              <a:t>Қ</a:t>
            </a:r>
            <a:r>
              <a:rPr lang="ru" sz="2000" b="1" dirty="0" smtClean="0">
                <a:solidFill>
                  <a:srgbClr val="000000"/>
                </a:solidFill>
                <a:highlight>
                  <a:srgbClr val="FFFFFF"/>
                </a:highlight>
                <a:latin typeface="Arial"/>
                <a:ea typeface="Arial"/>
                <a:cs typeface="Arial"/>
                <a:sym typeface="Arial"/>
              </a:rPr>
              <a:t>уаныш </a:t>
            </a:r>
            <a:r>
              <a:rPr lang="ru" sz="2000" b="1" dirty="0">
                <a:solidFill>
                  <a:srgbClr val="000000"/>
                </a:solidFill>
                <a:highlight>
                  <a:srgbClr val="FFFFFF"/>
                </a:highlight>
                <a:latin typeface="Arial"/>
                <a:ea typeface="Arial"/>
                <a:cs typeface="Arial"/>
                <a:sym typeface="Arial"/>
              </a:rPr>
              <a:t>пен рахат газеті»(1695) деген </a:t>
            </a:r>
            <a:r>
              <a:rPr lang="ru" sz="2000" b="1" dirty="0" smtClean="0">
                <a:solidFill>
                  <a:srgbClr val="000000"/>
                </a:solidFill>
                <a:highlight>
                  <a:srgbClr val="FFFFFF"/>
                </a:highlight>
                <a:latin typeface="Arial"/>
                <a:ea typeface="Arial"/>
                <a:cs typeface="Arial"/>
                <a:sym typeface="Arial"/>
              </a:rPr>
              <a:t>ойын-сауықтық </a:t>
            </a:r>
            <a:r>
              <a:rPr lang="ru" sz="2000" b="1" dirty="0">
                <a:solidFill>
                  <a:srgbClr val="000000"/>
                </a:solidFill>
                <a:highlight>
                  <a:srgbClr val="FFFFFF"/>
                </a:highlight>
                <a:latin typeface="Arial"/>
                <a:ea typeface="Arial"/>
                <a:cs typeface="Arial"/>
                <a:sym typeface="Arial"/>
              </a:rPr>
              <a:t>жарияланымдар болды. 1712 жылы Гамбургте «Гамбургер партия тілшісі» </a:t>
            </a:r>
            <a:r>
              <a:rPr lang="ru" sz="2000" b="1" dirty="0" smtClean="0">
                <a:solidFill>
                  <a:srgbClr val="000000"/>
                </a:solidFill>
                <a:highlight>
                  <a:srgbClr val="FFFFFF"/>
                </a:highlight>
                <a:latin typeface="Arial"/>
                <a:ea typeface="Arial"/>
                <a:cs typeface="Arial"/>
                <a:sym typeface="Arial"/>
              </a:rPr>
              <a:t> деген </a:t>
            </a:r>
            <a:r>
              <a:rPr lang="ru" sz="2000" b="1" dirty="0">
                <a:solidFill>
                  <a:srgbClr val="000000"/>
                </a:solidFill>
                <a:highlight>
                  <a:srgbClr val="FFFFFF"/>
                </a:highlight>
                <a:latin typeface="Arial"/>
                <a:ea typeface="Arial"/>
                <a:cs typeface="Arial"/>
                <a:sym typeface="Arial"/>
              </a:rPr>
              <a:t>газет құрылды және ол бірнеше ондаған жылдар бойы </a:t>
            </a:r>
            <a:r>
              <a:rPr lang="ru" sz="2000" b="1" dirty="0" smtClean="0">
                <a:solidFill>
                  <a:srgbClr val="000000"/>
                </a:solidFill>
                <a:highlight>
                  <a:srgbClr val="FFFFFF"/>
                </a:highlight>
                <a:latin typeface="Arial"/>
                <a:ea typeface="Arial"/>
                <a:cs typeface="Arial"/>
                <a:sym typeface="Arial"/>
              </a:rPr>
              <a:t>жарық көрді. Газетте  </a:t>
            </a:r>
            <a:r>
              <a:rPr lang="ru" sz="2000" b="1" dirty="0">
                <a:solidFill>
                  <a:srgbClr val="000000"/>
                </a:solidFill>
                <a:highlight>
                  <a:srgbClr val="FFFFFF"/>
                </a:highlight>
                <a:latin typeface="Arial"/>
                <a:ea typeface="Arial"/>
                <a:cs typeface="Arial"/>
                <a:sym typeface="Arial"/>
              </a:rPr>
              <a:t>жарнамалық  және экономикалық </a:t>
            </a:r>
            <a:r>
              <a:rPr lang="ru" sz="2000" b="1" dirty="0" smtClean="0">
                <a:solidFill>
                  <a:srgbClr val="000000"/>
                </a:solidFill>
                <a:highlight>
                  <a:srgbClr val="FFFFFF"/>
                </a:highlight>
                <a:latin typeface="Arial"/>
                <a:ea typeface="Arial"/>
                <a:cs typeface="Arial"/>
                <a:sym typeface="Arial"/>
              </a:rPr>
              <a:t>ақпараттар </a:t>
            </a:r>
            <a:r>
              <a:rPr lang="ru" sz="2000" b="1" dirty="0">
                <a:solidFill>
                  <a:srgbClr val="000000"/>
                </a:solidFill>
                <a:highlight>
                  <a:srgbClr val="FFFFFF"/>
                </a:highlight>
                <a:latin typeface="Arial"/>
                <a:ea typeface="Arial"/>
                <a:cs typeface="Arial"/>
                <a:sym typeface="Arial"/>
              </a:rPr>
              <a:t>жарияланды. </a:t>
            </a:r>
            <a:r>
              <a:rPr lang="ru" sz="2000" b="1" dirty="0" smtClean="0">
                <a:solidFill>
                  <a:srgbClr val="000000"/>
                </a:solidFill>
                <a:highlight>
                  <a:srgbClr val="FFFFFF"/>
                </a:highlight>
                <a:latin typeface="Arial"/>
                <a:ea typeface="Arial"/>
                <a:cs typeface="Arial"/>
                <a:sym typeface="Arial"/>
              </a:rPr>
              <a:t> </a:t>
            </a:r>
            <a:r>
              <a:rPr lang="ru" sz="2000" b="1" dirty="0">
                <a:solidFill>
                  <a:srgbClr val="000000"/>
                </a:solidFill>
                <a:highlight>
                  <a:srgbClr val="FFFFFF"/>
                </a:highlight>
                <a:latin typeface="Arial"/>
                <a:ea typeface="Arial"/>
                <a:cs typeface="Arial"/>
                <a:sym typeface="Arial"/>
              </a:rPr>
              <a:t>Германияда 1797 жылы литография ойлап </a:t>
            </a:r>
            <a:r>
              <a:rPr lang="ru" sz="2000" b="1" dirty="0" smtClean="0">
                <a:solidFill>
                  <a:srgbClr val="000000"/>
                </a:solidFill>
                <a:highlight>
                  <a:srgbClr val="FFFFFF"/>
                </a:highlight>
                <a:latin typeface="Arial"/>
                <a:ea typeface="Arial"/>
                <a:cs typeface="Arial"/>
                <a:sym typeface="Arial"/>
              </a:rPr>
              <a:t>табылған </a:t>
            </a:r>
            <a:r>
              <a:rPr lang="ru" sz="2000" b="1" dirty="0">
                <a:solidFill>
                  <a:srgbClr val="000000"/>
                </a:solidFill>
                <a:highlight>
                  <a:srgbClr val="FFFFFF"/>
                </a:highlight>
                <a:latin typeface="Arial"/>
                <a:ea typeface="Arial"/>
                <a:cs typeface="Arial"/>
                <a:sym typeface="Arial"/>
              </a:rPr>
              <a:t>болатын. Кейбір газеттер империялық жарлықпен құрылды. Мәселен, Кельн қаласында 1763 жылы «Кельн газеті» жұмысын бастады, ал 1795 жылы«Империал почта ведомстволық газеті» болып өзгертілді.</a:t>
            </a:r>
          </a:p>
          <a:p>
            <a:endParaRPr lang="ru-RU" sz="2000" dirty="0"/>
          </a:p>
        </p:txBody>
      </p:sp>
    </p:spTree>
    <p:extLst>
      <p:ext uri="{BB962C8B-B14F-4D97-AF65-F5344CB8AC3E}">
        <p14:creationId xmlns:p14="http://schemas.microsoft.com/office/powerpoint/2010/main" val="169252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rot="751">
            <a:off x="104524" y="89075"/>
            <a:ext cx="6864900" cy="4669799"/>
          </a:xfrm>
          <a:prstGeom prst="rect">
            <a:avLst/>
          </a:prstGeom>
          <a:solidFill>
            <a:srgbClr val="FFFF00"/>
          </a:solidFill>
        </p:spPr>
        <p:txBody>
          <a:bodyPr lIns="91425" tIns="91425" rIns="91425" bIns="91425" anchor="t" anchorCtr="0">
            <a:noAutofit/>
          </a:bodyPr>
          <a:lstStyle/>
          <a:p>
            <a:pPr algn="just">
              <a:spcBef>
                <a:spcPts val="0"/>
              </a:spcBef>
              <a:buNone/>
            </a:pPr>
            <a:r>
              <a:rPr lang="ru" sz="2000" b="1" i="1" dirty="0">
                <a:solidFill>
                  <a:srgbClr val="FF00FF"/>
                </a:solidFill>
                <a:highlight>
                  <a:srgbClr val="C9D7F1"/>
                </a:highlight>
                <a:latin typeface="Arial"/>
                <a:ea typeface="Arial"/>
                <a:cs typeface="Arial"/>
                <a:sym typeface="Arial"/>
              </a:rPr>
              <a:t>         </a:t>
            </a:r>
            <a:r>
              <a:rPr lang="ru" sz="2000" b="1" i="1" dirty="0">
                <a:solidFill>
                  <a:schemeClr val="bg2"/>
                </a:solidFill>
                <a:highlight>
                  <a:srgbClr val="C9D7F1"/>
                </a:highlight>
                <a:latin typeface="Arial"/>
                <a:ea typeface="Arial"/>
                <a:cs typeface="Arial"/>
                <a:sym typeface="Arial"/>
              </a:rPr>
              <a:t>Неміс БАҚ нарығы - әлемде бесінші орында( басқа да дамыған елдерге </a:t>
            </a:r>
            <a:r>
              <a:rPr lang="ru" sz="2000" b="1" i="1" dirty="0" smtClean="0">
                <a:solidFill>
                  <a:schemeClr val="bg2"/>
                </a:solidFill>
                <a:highlight>
                  <a:srgbClr val="C9D7F1"/>
                </a:highlight>
                <a:latin typeface="Arial"/>
                <a:ea typeface="Arial"/>
                <a:cs typeface="Arial"/>
                <a:sym typeface="Arial"/>
              </a:rPr>
              <a:t>қарағанда, мысалы</a:t>
            </a:r>
            <a:r>
              <a:rPr lang="ru" sz="2000" b="1" i="1" dirty="0">
                <a:solidFill>
                  <a:schemeClr val="bg2"/>
                </a:solidFill>
                <a:highlight>
                  <a:srgbClr val="C9D7F1"/>
                </a:highlight>
                <a:latin typeface="Arial"/>
                <a:ea typeface="Arial"/>
                <a:cs typeface="Arial"/>
                <a:sym typeface="Arial"/>
              </a:rPr>
              <a:t>,   Италия-100, Америка  Құрама Штаттары мен Франция -</a:t>
            </a:r>
            <a:r>
              <a:rPr lang="ru" sz="2000" b="1" i="1" dirty="0" smtClean="0">
                <a:solidFill>
                  <a:schemeClr val="bg2"/>
                </a:solidFill>
                <a:highlight>
                  <a:srgbClr val="C9D7F1"/>
                </a:highlight>
                <a:latin typeface="Arial"/>
                <a:ea typeface="Arial"/>
                <a:cs typeface="Arial"/>
                <a:sym typeface="Arial"/>
              </a:rPr>
              <a:t>150, </a:t>
            </a:r>
            <a:r>
              <a:rPr lang="ru" sz="2000" b="1" i="1" dirty="0">
                <a:solidFill>
                  <a:schemeClr val="bg2"/>
                </a:solidFill>
                <a:highlight>
                  <a:srgbClr val="C9D7F1"/>
                </a:highlight>
                <a:latin typeface="Arial"/>
                <a:ea typeface="Arial"/>
                <a:cs typeface="Arial"/>
                <a:sym typeface="Arial"/>
              </a:rPr>
              <a:t>жан басына шаққандағы газет санынан абсолютті көшбасшы 1000 тұрғынға 300 </a:t>
            </a:r>
            <a:r>
              <a:rPr lang="ru" sz="2000" b="1" i="1" dirty="0" smtClean="0">
                <a:solidFill>
                  <a:schemeClr val="bg2"/>
                </a:solidFill>
                <a:highlight>
                  <a:srgbClr val="C9D7F1"/>
                </a:highlight>
                <a:latin typeface="Arial"/>
                <a:ea typeface="Arial"/>
                <a:cs typeface="Arial"/>
                <a:sym typeface="Arial"/>
              </a:rPr>
              <a:t>газеттен келеді. </a:t>
            </a:r>
            <a:r>
              <a:rPr lang="ru" sz="2000" b="1" i="1" dirty="0" smtClean="0">
                <a:solidFill>
                  <a:schemeClr val="bg2"/>
                </a:solidFill>
                <a:highlight>
                  <a:srgbClr val="FFFFFF"/>
                </a:highlight>
                <a:latin typeface="Arial"/>
                <a:ea typeface="Arial"/>
                <a:cs typeface="Arial"/>
                <a:sym typeface="Arial"/>
              </a:rPr>
              <a:t>2010 </a:t>
            </a:r>
            <a:r>
              <a:rPr lang="ru" sz="2000" b="1" i="1" dirty="0">
                <a:solidFill>
                  <a:schemeClr val="bg2"/>
                </a:solidFill>
                <a:highlight>
                  <a:srgbClr val="FFFFFF"/>
                </a:highlight>
                <a:latin typeface="Arial"/>
                <a:ea typeface="Arial"/>
                <a:cs typeface="Arial"/>
                <a:sym typeface="Arial"/>
              </a:rPr>
              <a:t>жылы елде 20 </a:t>
            </a:r>
            <a:r>
              <a:rPr lang="ru" sz="2000" b="1" i="1" dirty="0" smtClean="0">
                <a:solidFill>
                  <a:schemeClr val="bg2"/>
                </a:solidFill>
                <a:highlight>
                  <a:srgbClr val="FFFFFF"/>
                </a:highlight>
                <a:latin typeface="Arial"/>
                <a:ea typeface="Arial"/>
                <a:cs typeface="Arial"/>
                <a:sym typeface="Arial"/>
              </a:rPr>
              <a:t>миллион, </a:t>
            </a:r>
            <a:r>
              <a:rPr lang="ru" sz="2000" b="1" i="1" dirty="0">
                <a:solidFill>
                  <a:schemeClr val="bg2"/>
                </a:solidFill>
                <a:highlight>
                  <a:srgbClr val="FFFFFF"/>
                </a:highlight>
                <a:latin typeface="Arial"/>
                <a:ea typeface="Arial"/>
                <a:cs typeface="Arial"/>
                <a:sym typeface="Arial"/>
              </a:rPr>
              <a:t>жалпы таралымы 1500-ден астам күнделікті газеттер шықты. Сондай-ақ 30 апталық газеттер жарияланып </a:t>
            </a:r>
            <a:r>
              <a:rPr lang="ru" sz="2000" b="1" i="1" dirty="0" smtClean="0">
                <a:solidFill>
                  <a:schemeClr val="bg2"/>
                </a:solidFill>
                <a:highlight>
                  <a:srgbClr val="FFFFFF"/>
                </a:highlight>
                <a:latin typeface="Arial"/>
                <a:ea typeface="Arial"/>
                <a:cs typeface="Arial"/>
                <a:sym typeface="Arial"/>
              </a:rPr>
              <a:t>тұрады</a:t>
            </a:r>
            <a:r>
              <a:rPr lang="ru" sz="2000" b="1" i="1" dirty="0">
                <a:solidFill>
                  <a:schemeClr val="bg2"/>
                </a:solidFill>
                <a:highlight>
                  <a:srgbClr val="FFFFFF"/>
                </a:highlight>
                <a:latin typeface="Arial"/>
                <a:ea typeface="Arial"/>
                <a:cs typeface="Arial"/>
                <a:sym typeface="Arial"/>
              </a:rPr>
              <a:t>. Ол газеттердің таралымы  5 </a:t>
            </a:r>
            <a:r>
              <a:rPr lang="ru" sz="2000" b="1" i="1" dirty="0" smtClean="0">
                <a:solidFill>
                  <a:schemeClr val="bg2"/>
                </a:solidFill>
                <a:highlight>
                  <a:srgbClr val="FFFFFF"/>
                </a:highlight>
                <a:latin typeface="Arial"/>
                <a:ea typeface="Arial"/>
                <a:cs typeface="Arial"/>
                <a:sym typeface="Arial"/>
              </a:rPr>
              <a:t>миллион.</a:t>
            </a:r>
            <a:endParaRPr lang="ru" sz="2000" b="1" i="1" dirty="0">
              <a:solidFill>
                <a:schemeClr val="bg2"/>
              </a:solidFill>
              <a:highlight>
                <a:srgbClr val="FFFFFF"/>
              </a:highlight>
              <a:latin typeface="Arial"/>
              <a:ea typeface="Arial"/>
              <a:cs typeface="Arial"/>
              <a:sym typeface="Arial"/>
            </a:endParaRPr>
          </a:p>
        </p:txBody>
      </p:sp>
      <p:pic>
        <p:nvPicPr>
          <p:cNvPr id="168" name="Shape 168"/>
          <p:cNvPicPr preferRelativeResize="0"/>
          <p:nvPr/>
        </p:nvPicPr>
        <p:blipFill>
          <a:blip r:embed="rId3">
            <a:alphaModFix/>
          </a:blip>
          <a:stretch>
            <a:fillRect/>
          </a:stretch>
        </p:blipFill>
        <p:spPr>
          <a:xfrm>
            <a:off x="6851700" y="0"/>
            <a:ext cx="2292300" cy="2753999"/>
          </a:xfrm>
          <a:prstGeom prst="wedgeEllipseCallout">
            <a:avLst>
              <a:gd name="adj1" fmla="val -41755"/>
              <a:gd name="adj2" fmla="val 80416"/>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54983" y="0"/>
            <a:ext cx="8136609" cy="945397"/>
          </a:xfrm>
          <a:prstGeom prst="rect">
            <a:avLst/>
          </a:prstGeom>
          <a:solidFill>
            <a:srgbClr val="B6D7A8"/>
          </a:solidFill>
        </p:spPr>
        <p:txBody>
          <a:bodyPr lIns="91425" tIns="91425" rIns="91425" bIns="91425" anchor="b" anchorCtr="0">
            <a:noAutofit/>
          </a:bodyPr>
          <a:lstStyle/>
          <a:p>
            <a:pPr>
              <a:lnSpc>
                <a:spcPct val="115000"/>
              </a:lnSpc>
              <a:spcBef>
                <a:spcPts val="0"/>
              </a:spcBef>
              <a:spcAft>
                <a:spcPts val="1600"/>
              </a:spcAft>
              <a:buNone/>
            </a:pPr>
            <a:r>
              <a:rPr lang="ru" sz="2000" b="1" u="sng" dirty="0">
                <a:solidFill>
                  <a:srgbClr val="000000"/>
                </a:solidFill>
                <a:highlight>
                  <a:srgbClr val="FFFFFF"/>
                </a:highlight>
                <a:latin typeface="Arial"/>
                <a:ea typeface="Arial"/>
                <a:cs typeface="Arial"/>
                <a:sym typeface="Arial"/>
              </a:rPr>
              <a:t>2009 жылғы газеттің шығарылған барлық түрінен түскен кіріс шамамен 8 млрд. </a:t>
            </a:r>
            <a:r>
              <a:rPr lang="ru" sz="1600" b="1" u="sng" dirty="0">
                <a:solidFill>
                  <a:srgbClr val="000000"/>
                </a:solidFill>
                <a:highlight>
                  <a:srgbClr val="FFFFFF"/>
                </a:highlight>
                <a:latin typeface="Arial"/>
                <a:ea typeface="Arial"/>
                <a:cs typeface="Arial"/>
                <a:sym typeface="Arial"/>
              </a:rPr>
              <a:t>евроны құрады. </a:t>
            </a:r>
          </a:p>
        </p:txBody>
      </p:sp>
      <p:sp>
        <p:nvSpPr>
          <p:cNvPr id="174" name="Shape 174"/>
          <p:cNvSpPr txBox="1">
            <a:spLocks noGrp="1"/>
          </p:cNvSpPr>
          <p:nvPr>
            <p:ph type="body" idx="1"/>
          </p:nvPr>
        </p:nvSpPr>
        <p:spPr>
          <a:xfrm>
            <a:off x="4580951" y="0"/>
            <a:ext cx="4634424" cy="4276800"/>
          </a:xfrm>
          <a:prstGeom prst="rect">
            <a:avLst/>
          </a:prstGeom>
        </p:spPr>
        <p:txBody>
          <a:bodyPr lIns="91425" tIns="91425" rIns="91425" bIns="91425" anchor="ctr" anchorCtr="0">
            <a:noAutofit/>
          </a:bodyPr>
          <a:lstStyle/>
          <a:p>
            <a:pPr algn="just" rtl="0">
              <a:spcBef>
                <a:spcPts val="0"/>
              </a:spcBef>
              <a:buNone/>
            </a:pPr>
            <a:endParaRPr sz="1200" dirty="0">
              <a:solidFill>
                <a:srgbClr val="000000"/>
              </a:solidFill>
              <a:highlight>
                <a:srgbClr val="C9D7F1"/>
              </a:highlight>
              <a:latin typeface="Arial"/>
              <a:ea typeface="Arial"/>
              <a:cs typeface="Arial"/>
              <a:sym typeface="Arial"/>
            </a:endParaRPr>
          </a:p>
          <a:p>
            <a:pPr algn="just" rtl="0">
              <a:spcBef>
                <a:spcPts val="0"/>
              </a:spcBef>
              <a:buNone/>
            </a:pPr>
            <a:endParaRPr sz="1200" dirty="0">
              <a:solidFill>
                <a:srgbClr val="000000"/>
              </a:solidFill>
              <a:highlight>
                <a:srgbClr val="FFFFFF"/>
              </a:highlight>
              <a:latin typeface="Arial"/>
              <a:ea typeface="Arial"/>
              <a:cs typeface="Arial"/>
              <a:sym typeface="Arial"/>
            </a:endParaRPr>
          </a:p>
          <a:p>
            <a:pPr algn="just" rtl="0">
              <a:spcBef>
                <a:spcPts val="0"/>
              </a:spcBef>
              <a:buNone/>
            </a:pPr>
            <a:r>
              <a:rPr lang="ru" sz="1200" dirty="0" smtClean="0">
                <a:solidFill>
                  <a:srgbClr val="000000"/>
                </a:solidFill>
                <a:highlight>
                  <a:srgbClr val="FFFFFF"/>
                </a:highlight>
                <a:latin typeface="Arial"/>
                <a:ea typeface="Arial"/>
                <a:cs typeface="Arial"/>
                <a:sym typeface="Arial"/>
              </a:rPr>
              <a:t>. </a:t>
            </a:r>
            <a:endParaRPr lang="ru" sz="1200" dirty="0">
              <a:solidFill>
                <a:srgbClr val="000000"/>
              </a:solidFill>
              <a:highlight>
                <a:srgbClr val="FFFFFF"/>
              </a:highlight>
              <a:latin typeface="Arial"/>
              <a:ea typeface="Arial"/>
              <a:cs typeface="Arial"/>
              <a:sym typeface="Arial"/>
            </a:endParaRPr>
          </a:p>
        </p:txBody>
      </p:sp>
      <p:pic>
        <p:nvPicPr>
          <p:cNvPr id="175" name="Shape 175"/>
          <p:cNvPicPr preferRelativeResize="0"/>
          <p:nvPr/>
        </p:nvPicPr>
        <p:blipFill>
          <a:blip r:embed="rId3">
            <a:alphaModFix/>
          </a:blip>
          <a:stretch>
            <a:fillRect/>
          </a:stretch>
        </p:blipFill>
        <p:spPr>
          <a:xfrm>
            <a:off x="-1" y="820600"/>
            <a:ext cx="8911525" cy="2503799"/>
          </a:xfrm>
          <a:prstGeom prst="round1Rect">
            <a:avLst>
              <a:gd name="adj" fmla="val 15346"/>
            </a:avLst>
          </a:prstGeom>
          <a:noFill/>
          <a:ln>
            <a:noFill/>
          </a:ln>
        </p:spPr>
      </p:pic>
      <p:sp>
        <p:nvSpPr>
          <p:cNvPr id="176" name="Shape 176"/>
          <p:cNvSpPr txBox="1"/>
          <p:nvPr/>
        </p:nvSpPr>
        <p:spPr>
          <a:xfrm>
            <a:off x="154982" y="3192651"/>
            <a:ext cx="8756541" cy="2061274"/>
          </a:xfrm>
          <a:prstGeom prst="rect">
            <a:avLst/>
          </a:prstGeom>
          <a:solidFill>
            <a:srgbClr val="FF9900"/>
          </a:solidFill>
          <a:ln>
            <a:noFill/>
          </a:ln>
        </p:spPr>
        <p:txBody>
          <a:bodyPr lIns="91425" tIns="91425" rIns="91425" bIns="91425" anchor="t" anchorCtr="0">
            <a:noAutofit/>
          </a:bodyPr>
          <a:lstStyle/>
          <a:p>
            <a:pPr rtl="0">
              <a:spcBef>
                <a:spcPts val="0"/>
              </a:spcBef>
              <a:buNone/>
            </a:pPr>
            <a:r>
              <a:rPr lang="ru" sz="1800" b="1" dirty="0">
                <a:highlight>
                  <a:srgbClr val="FFFFFF"/>
                </a:highlight>
                <a:latin typeface="Times New Roman"/>
                <a:ea typeface="Times New Roman"/>
                <a:cs typeface="Times New Roman"/>
                <a:sym typeface="Times New Roman"/>
              </a:rPr>
              <a:t>Жетекші ұлттық күнделікті газеттер тізімі (2010 ж. деректер): </a:t>
            </a:r>
          </a:p>
          <a:p>
            <a:pPr rtl="0">
              <a:lnSpc>
                <a:spcPct val="115000"/>
              </a:lnSpc>
              <a:spcBef>
                <a:spcPts val="0"/>
              </a:spcBef>
              <a:spcAft>
                <a:spcPts val="1600"/>
              </a:spcAft>
              <a:buNone/>
            </a:pPr>
            <a:r>
              <a:rPr lang="ru" sz="1800" b="1" dirty="0">
                <a:highlight>
                  <a:srgbClr val="FFFFFF"/>
                </a:highlight>
                <a:latin typeface="Times New Roman"/>
                <a:ea typeface="Times New Roman"/>
                <a:cs typeface="Times New Roman"/>
                <a:sym typeface="Times New Roman"/>
              </a:rPr>
              <a:t>     • «Frankfurter Allgemeine Zeitung», FAZ («Франкфурттің ортақ газеті») - Германиядағы ең консервативті және құрметті газет, ХДС / ХСС идеологиясы болуға ұмтылады, </a:t>
            </a:r>
            <a:r>
              <a:rPr lang="ru" sz="1800" b="1" dirty="0" smtClean="0">
                <a:highlight>
                  <a:srgbClr val="FFFFFF"/>
                </a:highlight>
                <a:latin typeface="Times New Roman"/>
                <a:ea typeface="Times New Roman"/>
                <a:cs typeface="Times New Roman"/>
                <a:sym typeface="Times New Roman"/>
              </a:rPr>
              <a:t>Франкфуртта, </a:t>
            </a:r>
            <a:r>
              <a:rPr lang="ru" sz="1800" b="1" dirty="0">
                <a:highlight>
                  <a:srgbClr val="FFFFFF"/>
                </a:highlight>
                <a:latin typeface="Times New Roman"/>
                <a:ea typeface="Times New Roman"/>
                <a:cs typeface="Times New Roman"/>
                <a:sym typeface="Times New Roman"/>
              </a:rPr>
              <a:t>Майнда жарияланады. </a:t>
            </a:r>
          </a:p>
          <a:p>
            <a:pPr rtl="0">
              <a:lnSpc>
                <a:spcPct val="115000"/>
              </a:lnSpc>
              <a:spcBef>
                <a:spcPts val="0"/>
              </a:spcBef>
              <a:spcAft>
                <a:spcPts val="1600"/>
              </a:spcAft>
              <a:buNone/>
            </a:pPr>
            <a:r>
              <a:rPr lang="ru" sz="1800" b="1" dirty="0">
                <a:highlight>
                  <a:srgbClr val="C9D7F1"/>
                </a:highlight>
                <a:latin typeface="Times New Roman"/>
                <a:ea typeface="Times New Roman"/>
                <a:cs typeface="Times New Roman"/>
                <a:sym typeface="Times New Roman"/>
              </a:rPr>
              <a:t>Таралымы -. 365 мың.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9451" y="-59739"/>
            <a:ext cx="7625165" cy="4739759"/>
          </a:xfrm>
          <a:prstGeom prst="rect">
            <a:avLst/>
          </a:prstGeom>
        </p:spPr>
        <p:txBody>
          <a:bodyPr wrap="square">
            <a:spAutoFit/>
          </a:bodyPr>
          <a:lstStyle/>
          <a:p>
            <a:pPr algn="just"/>
            <a:r>
              <a:rPr lang="ru" dirty="0">
                <a:highlight>
                  <a:srgbClr val="FFFFFF"/>
                </a:highlight>
              </a:rPr>
              <a:t> </a:t>
            </a:r>
            <a:r>
              <a:rPr lang="ru" sz="1600" dirty="0">
                <a:highlight>
                  <a:srgbClr val="FFFFFF"/>
                </a:highlight>
              </a:rPr>
              <a:t>• </a:t>
            </a:r>
            <a:r>
              <a:rPr lang="ru" sz="1800" b="1" dirty="0">
                <a:highlight>
                  <a:srgbClr val="FFFFFF"/>
                </a:highlight>
              </a:rPr>
              <a:t>«Süddeutsche Zeitung», </a:t>
            </a:r>
            <a:r>
              <a:rPr lang="ru" sz="1600" b="1" dirty="0">
                <a:highlight>
                  <a:srgbClr val="FFFFFF"/>
                </a:highlight>
              </a:rPr>
              <a:t>SZ («Оңтүстік немістер газеті») - Мюнхенде жарияланған құрметті ірі газет. Өзінің атына қарамастан, ол ұлттық газет. Таралымы - 440 мың </a:t>
            </a:r>
          </a:p>
          <a:p>
            <a:pPr algn="just"/>
            <a:r>
              <a:rPr lang="ru" sz="1600" b="1" dirty="0">
                <a:highlight>
                  <a:srgbClr val="FFFFFF"/>
                </a:highlight>
              </a:rPr>
              <a:t>      •</a:t>
            </a:r>
            <a:r>
              <a:rPr lang="ru" sz="1800" b="1" dirty="0">
                <a:highlight>
                  <a:srgbClr val="FFFFFF"/>
                </a:highlight>
              </a:rPr>
              <a:t>Берлин («Әлем») «газеті Die Welt» </a:t>
            </a:r>
            <a:r>
              <a:rPr lang="ru" sz="1600" b="1" dirty="0">
                <a:highlight>
                  <a:srgbClr val="FFFFFF"/>
                </a:highlight>
              </a:rPr>
              <a:t>- ойын-сауық мерзімді басылымдарды өндіруге маманданған ірі неміс баспа тобы Springer-дің саяси ықпалының газеті. («Welt Kompakt» ұштастыра отырып,) Circulation - 258 мың .</a:t>
            </a:r>
          </a:p>
          <a:p>
            <a:pPr algn="just"/>
            <a:r>
              <a:rPr lang="ru" sz="1600" b="1" dirty="0">
                <a:highlight>
                  <a:srgbClr val="FFFFFF"/>
                </a:highlight>
              </a:rPr>
              <a:t>     •«</a:t>
            </a:r>
            <a:r>
              <a:rPr lang="ru" sz="2000" b="1" dirty="0">
                <a:highlight>
                  <a:srgbClr val="FFFFFF"/>
                </a:highlight>
              </a:rPr>
              <a:t>Handelsblatt» («Сауда газеті») </a:t>
            </a:r>
            <a:r>
              <a:rPr lang="ru" sz="1600" b="1" dirty="0">
                <a:highlight>
                  <a:srgbClr val="FFFFFF"/>
                </a:highlight>
              </a:rPr>
              <a:t>- Германиядағы жетекші қаржы газеті. Дюссельдорф қаласында  1946 жылдан бері жарияланады. Таралымы -. 137 мың </a:t>
            </a:r>
          </a:p>
          <a:p>
            <a:pPr algn="just"/>
            <a:r>
              <a:rPr lang="ru" sz="1600" b="1" dirty="0">
                <a:highlight>
                  <a:srgbClr val="FFFFFF"/>
                </a:highlight>
              </a:rPr>
              <a:t>     •</a:t>
            </a:r>
            <a:r>
              <a:rPr lang="ru" sz="1800" b="1" dirty="0">
                <a:highlight>
                  <a:srgbClr val="FFFFFF"/>
                </a:highlight>
              </a:rPr>
              <a:t>Гамбург «Bild» («Сурет») - </a:t>
            </a:r>
            <a:r>
              <a:rPr lang="ru" sz="1600" b="1" dirty="0">
                <a:highlight>
                  <a:srgbClr val="FFFFFF"/>
                </a:highlight>
              </a:rPr>
              <a:t>Германиядағы Springer,баспа үйінің  ірі күнделікті газеті </a:t>
            </a:r>
            <a:r>
              <a:rPr lang="ru" sz="1600" b="1" dirty="0" smtClean="0">
                <a:highlight>
                  <a:srgbClr val="FFFFFF"/>
                </a:highlight>
              </a:rPr>
              <a:t>- флагманы</a:t>
            </a:r>
            <a:r>
              <a:rPr lang="ru" sz="1600" b="1" dirty="0">
                <a:highlight>
                  <a:srgbClr val="FFFFFF"/>
                </a:highlight>
              </a:rPr>
              <a:t>. Барлық басқа ұлттық газеттер айырмашылығы- айналымы басым көпшілігі «Bild» жазылу арқылы емес қолма-қол  таратылады.Таралымы -. 4,5 миллионнан астам дана </a:t>
            </a:r>
            <a:r>
              <a:rPr lang="ru" sz="1600" b="1" dirty="0" smtClean="0">
                <a:highlight>
                  <a:srgbClr val="FFFFFF"/>
                </a:highlight>
              </a:rPr>
              <a:t>Шығыс </a:t>
            </a:r>
            <a:r>
              <a:rPr lang="ru" sz="1600" b="1" dirty="0">
                <a:highlight>
                  <a:srgbClr val="FFFFFF"/>
                </a:highlight>
              </a:rPr>
              <a:t>газетімен байланыста «Bild-Zeitung-Ост» (680 мың. Ind.). </a:t>
            </a:r>
          </a:p>
          <a:p>
            <a:pPr algn="just"/>
            <a:r>
              <a:rPr lang="ru" sz="1600" b="1" dirty="0">
                <a:highlight>
                  <a:srgbClr val="FFFFFF"/>
                </a:highlight>
              </a:rPr>
              <a:t>  • «</a:t>
            </a:r>
            <a:r>
              <a:rPr lang="ru" sz="2000" b="1" dirty="0">
                <a:highlight>
                  <a:srgbClr val="FFFFFF"/>
                </a:highlight>
              </a:rPr>
              <a:t>Financial Times Deutschland</a:t>
            </a:r>
            <a:r>
              <a:rPr lang="ru" sz="1600" b="1" dirty="0">
                <a:highlight>
                  <a:srgbClr val="FFFFFF"/>
                </a:highlight>
              </a:rPr>
              <a:t>» («Financial Times Германия») - қаржы газеті.Таралымы -100 мың. Publisher G+J экономикалық себептерге  байланысты жұмысые тоқтатты</a:t>
            </a:r>
            <a:endParaRPr lang="ru-RU" sz="1600" b="1" dirty="0"/>
          </a:p>
        </p:txBody>
      </p:sp>
    </p:spTree>
    <p:extLst>
      <p:ext uri="{BB962C8B-B14F-4D97-AF65-F5344CB8AC3E}">
        <p14:creationId xmlns:p14="http://schemas.microsoft.com/office/powerpoint/2010/main" val="1301243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0" y="0"/>
            <a:ext cx="9144000" cy="4028225"/>
          </a:xfrm>
          <a:prstGeom prst="rect">
            <a:avLst/>
          </a:prstGeom>
        </p:spPr>
        <p:txBody>
          <a:bodyPr lIns="91425" tIns="91425" rIns="91425" bIns="91425" anchor="t" anchorCtr="0">
            <a:noAutofit/>
          </a:bodyPr>
          <a:lstStyle/>
          <a:p>
            <a:pPr rtl="0">
              <a:spcBef>
                <a:spcPts val="0"/>
              </a:spcBef>
              <a:buNone/>
            </a:pPr>
            <a:r>
              <a:rPr lang="ru" sz="1100" dirty="0">
                <a:solidFill>
                  <a:srgbClr val="000000"/>
                </a:solidFill>
                <a:highlight>
                  <a:srgbClr val="FFFFFF"/>
                </a:highlight>
                <a:latin typeface="Comic Sans MS"/>
                <a:ea typeface="Comic Sans MS"/>
                <a:cs typeface="Comic Sans MS"/>
                <a:sym typeface="Comic Sans MS"/>
              </a:rPr>
              <a:t> </a:t>
            </a:r>
            <a:r>
              <a:rPr lang="ru" sz="1100" dirty="0" smtClean="0">
                <a:solidFill>
                  <a:srgbClr val="000000"/>
                </a:solidFill>
                <a:highlight>
                  <a:srgbClr val="FFFFFF"/>
                </a:highlight>
                <a:latin typeface="Comic Sans MS"/>
                <a:ea typeface="Comic Sans MS"/>
                <a:cs typeface="Comic Sans MS"/>
                <a:sym typeface="Comic Sans MS"/>
              </a:rPr>
              <a:t> </a:t>
            </a:r>
            <a:r>
              <a:rPr lang="ru" sz="2000" dirty="0">
                <a:solidFill>
                  <a:srgbClr val="000000"/>
                </a:solidFill>
                <a:highlight>
                  <a:srgbClr val="FFFFFF"/>
                </a:highlight>
                <a:latin typeface="Comic Sans MS"/>
                <a:ea typeface="Comic Sans MS"/>
                <a:cs typeface="Comic Sans MS"/>
                <a:sym typeface="Comic Sans MS"/>
              </a:rPr>
              <a:t>«Tageszeitung Die»(«Daily газеті») - радикалды қозғалыстың ауыздығы ретінде 1978 жылы </a:t>
            </a:r>
            <a:r>
              <a:rPr lang="ru" sz="2000" dirty="0" smtClean="0">
                <a:solidFill>
                  <a:srgbClr val="000000"/>
                </a:solidFill>
                <a:highlight>
                  <a:srgbClr val="FFFFFF"/>
                </a:highlight>
                <a:latin typeface="Comic Sans MS"/>
                <a:ea typeface="Comic Sans MS"/>
                <a:cs typeface="Comic Sans MS"/>
                <a:sym typeface="Comic Sans MS"/>
              </a:rPr>
              <a:t>құрылған. Сонымен </a:t>
            </a:r>
            <a:r>
              <a:rPr lang="ru" sz="2000" dirty="0">
                <a:solidFill>
                  <a:srgbClr val="000000"/>
                </a:solidFill>
                <a:highlight>
                  <a:srgbClr val="FFFFFF"/>
                </a:highlight>
                <a:latin typeface="Comic Sans MS"/>
                <a:ea typeface="Comic Sans MS"/>
                <a:cs typeface="Comic Sans MS"/>
                <a:sym typeface="Comic Sans MS"/>
              </a:rPr>
              <a:t>қатар, бірнеше аймақтық жарияланымдар бар. </a:t>
            </a:r>
            <a:r>
              <a:rPr lang="ru" sz="2000" dirty="0" smtClean="0">
                <a:solidFill>
                  <a:srgbClr val="000000"/>
                </a:solidFill>
                <a:highlight>
                  <a:srgbClr val="FFFFFF"/>
                </a:highlight>
                <a:latin typeface="Comic Sans MS"/>
                <a:ea typeface="Comic Sans MS"/>
                <a:cs typeface="Comic Sans MS"/>
                <a:sym typeface="Comic Sans MS"/>
              </a:rPr>
              <a:t> </a:t>
            </a:r>
            <a:r>
              <a:rPr lang="ru" sz="2000" dirty="0">
                <a:solidFill>
                  <a:srgbClr val="000000"/>
                </a:solidFill>
                <a:highlight>
                  <a:srgbClr val="FFFFFF"/>
                </a:highlight>
                <a:latin typeface="Comic Sans MS"/>
                <a:ea typeface="Comic Sans MS"/>
                <a:cs typeface="Comic Sans MS"/>
                <a:sym typeface="Comic Sans MS"/>
              </a:rPr>
              <a:t>Таралымы -. 58 </a:t>
            </a:r>
            <a:r>
              <a:rPr lang="ru" sz="2000" dirty="0" smtClean="0">
                <a:solidFill>
                  <a:srgbClr val="000000"/>
                </a:solidFill>
                <a:highlight>
                  <a:srgbClr val="FFFFFF"/>
                </a:highlight>
                <a:latin typeface="Comic Sans MS"/>
                <a:ea typeface="Comic Sans MS"/>
                <a:cs typeface="Comic Sans MS"/>
                <a:sym typeface="Comic Sans MS"/>
              </a:rPr>
              <a:t>мың. </a:t>
            </a:r>
            <a:endParaRPr lang="ru" sz="2000" dirty="0">
              <a:solidFill>
                <a:srgbClr val="000000"/>
              </a:solidFill>
              <a:highlight>
                <a:srgbClr val="FFFFFF"/>
              </a:highlight>
              <a:latin typeface="Comic Sans MS"/>
              <a:ea typeface="Comic Sans MS"/>
              <a:cs typeface="Comic Sans MS"/>
              <a:sym typeface="Comic Sans MS"/>
            </a:endParaRPr>
          </a:p>
          <a:p>
            <a:pPr rtl="0">
              <a:spcBef>
                <a:spcPts val="0"/>
              </a:spcBef>
              <a:buNone/>
            </a:pPr>
            <a:r>
              <a:rPr lang="ru" sz="2000" b="1" dirty="0">
                <a:solidFill>
                  <a:srgbClr val="000000"/>
                </a:solidFill>
                <a:highlight>
                  <a:srgbClr val="FFFFFF"/>
                </a:highlight>
                <a:latin typeface="Comic Sans MS"/>
                <a:ea typeface="Comic Sans MS"/>
                <a:cs typeface="Comic Sans MS"/>
                <a:sym typeface="Comic Sans MS"/>
              </a:rPr>
              <a:t>Аймақтық күнделікті газеттер:</a:t>
            </a:r>
          </a:p>
          <a:p>
            <a:pPr rtl="0">
              <a:spcBef>
                <a:spcPts val="0"/>
              </a:spcBef>
              <a:buNone/>
            </a:pPr>
            <a:r>
              <a:rPr lang="ru" sz="2000" dirty="0">
                <a:solidFill>
                  <a:srgbClr val="000000"/>
                </a:solidFill>
                <a:highlight>
                  <a:srgbClr val="FFFFFF"/>
                </a:highlight>
                <a:latin typeface="Comic Sans MS"/>
                <a:ea typeface="Comic Sans MS"/>
                <a:cs typeface="Comic Sans MS"/>
                <a:sym typeface="Comic Sans MS"/>
              </a:rPr>
              <a:t>• «Westdeutsche Allgemeine Zeitung», Waz («Неміс Батыс жалпы газеті») - Солтүстік Рейн-Вестфалия және Рейнланд-Пфальцте таралатын консервативтік жарияланымдар.Таралымы -. 90 мың дана.</a:t>
            </a:r>
          </a:p>
          <a:p>
            <a:pPr rtl="0">
              <a:spcBef>
                <a:spcPts val="0"/>
              </a:spcBef>
              <a:buNone/>
            </a:pPr>
            <a:r>
              <a:rPr lang="ru" sz="2000" dirty="0">
                <a:solidFill>
                  <a:srgbClr val="000000"/>
                </a:solidFill>
                <a:highlight>
                  <a:srgbClr val="FFFFFF"/>
                </a:highlight>
                <a:latin typeface="Comic Sans MS"/>
                <a:ea typeface="Comic Sans MS"/>
                <a:cs typeface="Comic Sans MS"/>
                <a:sym typeface="Comic Sans MS"/>
              </a:rPr>
              <a:t>• («Штутгарт газеті»).Neues Deutschland» («Жаңа Германия»), айналымы -. 80 мың дана.</a:t>
            </a:r>
          </a:p>
          <a:p>
            <a:pPr rtl="0">
              <a:spcBef>
                <a:spcPts val="0"/>
              </a:spcBef>
              <a:buNone/>
            </a:pPr>
            <a:r>
              <a:rPr lang="ru" sz="2000" dirty="0">
                <a:solidFill>
                  <a:srgbClr val="000000"/>
                </a:solidFill>
                <a:highlight>
                  <a:srgbClr val="FFFFFF"/>
                </a:highlight>
                <a:latin typeface="Comic Sans MS"/>
                <a:ea typeface="Comic Sans MS"/>
                <a:cs typeface="Comic Sans MS"/>
                <a:sym typeface="Comic Sans MS"/>
              </a:rPr>
              <a:t>•Соңғы  орында аймақтық Шығыс неміс газеті «Юнге Welt» («Жастар әлемі»), айналымы -. 28 мың</a:t>
            </a:r>
            <a:r>
              <a:rPr lang="ru" sz="2000" dirty="0" smtClean="0">
                <a:solidFill>
                  <a:srgbClr val="000000"/>
                </a:solidFill>
                <a:highlight>
                  <a:srgbClr val="FFFFFF"/>
                </a:highlight>
                <a:latin typeface="Comic Sans MS"/>
                <a:ea typeface="Comic Sans MS"/>
                <a:cs typeface="Comic Sans MS"/>
                <a:sym typeface="Comic Sans MS"/>
              </a:rPr>
              <a:t>.</a:t>
            </a:r>
            <a:endParaRPr lang="ru" sz="2000" dirty="0">
              <a:solidFill>
                <a:srgbClr val="000000"/>
              </a:solidFill>
              <a:highlight>
                <a:srgbClr val="FFFFFF"/>
              </a:highlight>
              <a:latin typeface="Comic Sans MS"/>
              <a:ea typeface="Comic Sans MS"/>
              <a:cs typeface="Comic Sans MS"/>
              <a:sym typeface="Comic Sans MS"/>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152400"/>
            <a:ext cx="8520599" cy="4416475"/>
          </a:xfrm>
        </p:spPr>
        <p:txBody>
          <a:bodyPr/>
          <a:lstStyle/>
          <a:p>
            <a:r>
              <a:rPr lang="ru" dirty="0">
                <a:solidFill>
                  <a:srgbClr val="000000"/>
                </a:solidFill>
                <a:highlight>
                  <a:srgbClr val="FFFFFF"/>
                </a:highlight>
                <a:latin typeface="Comic Sans MS"/>
                <a:ea typeface="Comic Sans MS"/>
                <a:cs typeface="Comic Sans MS"/>
                <a:sym typeface="Comic Sans MS"/>
              </a:rPr>
              <a:t>Басқа да беделді неміс газеті: «Франкфуртер Rundschau» («Франкфуртер Rundschau») социал-демократиялық бағытты ұстаған жергілікті газет. Таралымы -. 137 мың . «Sächsische Zeitung» («Саксония газеті») - Дрезден, газет баспа тобынан «Sächsische Zeitung» Шығыс Германияда ірі газет. «Berliner Zeitung» («Берлин газеті»). «Tagesspiegel» ( «Айна»күні). «Stuttgarter Zeitung» («Штутгарт газеті»). Өте танымал Supra-аймақтық апталығының газеті «Zeit Die» (шамамен 0,5 миллион айналым. Ind.) әкеледі. Айналым  тұрғысынан келесі орны мынадай: </a:t>
            </a:r>
            <a:r>
              <a:rPr lang="ru" dirty="0" smtClean="0">
                <a:solidFill>
                  <a:srgbClr val="000000"/>
                </a:solidFill>
                <a:highlight>
                  <a:srgbClr val="FFFFFF"/>
                </a:highlight>
                <a:latin typeface="Comic Sans MS"/>
                <a:ea typeface="Comic Sans MS"/>
                <a:cs typeface="Comic Sans MS"/>
                <a:sym typeface="Comic Sans MS"/>
              </a:rPr>
              <a:t>(157 </a:t>
            </a:r>
            <a:r>
              <a:rPr lang="ru" dirty="0">
                <a:solidFill>
                  <a:srgbClr val="000000"/>
                </a:solidFill>
                <a:highlight>
                  <a:srgbClr val="FFFFFF"/>
                </a:highlight>
                <a:latin typeface="Comic Sans MS"/>
                <a:ea typeface="Comic Sans MS"/>
                <a:cs typeface="Comic Sans MS"/>
                <a:sym typeface="Comic Sans MS"/>
              </a:rPr>
              <a:t>мың) </a:t>
            </a:r>
            <a:r>
              <a:rPr lang="ru" dirty="0" smtClean="0">
                <a:solidFill>
                  <a:srgbClr val="000000"/>
                </a:solidFill>
                <a:highlight>
                  <a:srgbClr val="FFFFFF"/>
                </a:highlight>
                <a:latin typeface="Comic Sans MS"/>
                <a:ea typeface="Comic Sans MS"/>
                <a:cs typeface="Comic Sans MS"/>
                <a:sym typeface="Comic Sans MS"/>
              </a:rPr>
              <a:t>(103 </a:t>
            </a:r>
            <a:r>
              <a:rPr lang="ru" dirty="0">
                <a:solidFill>
                  <a:srgbClr val="000000"/>
                </a:solidFill>
                <a:highlight>
                  <a:srgbClr val="FFFFFF"/>
                </a:highlight>
                <a:latin typeface="Comic Sans MS"/>
                <a:ea typeface="Comic Sans MS"/>
                <a:cs typeface="Comic Sans MS"/>
                <a:sym typeface="Comic Sans MS"/>
              </a:rPr>
              <a:t>мың) «Bayern-курьер», «Raynisher Меркур» (. 108 мың), неміс Шығыс «Vohenpost»,( 108 мың) Woche Die « Deutsches Allgemeine zontagsblatt «(80 мың.).</a:t>
            </a:r>
          </a:p>
          <a:p>
            <a:endParaRPr lang="ru-RU" dirty="0"/>
          </a:p>
        </p:txBody>
      </p:sp>
    </p:spTree>
    <p:extLst>
      <p:ext uri="{BB962C8B-B14F-4D97-AF65-F5344CB8AC3E}">
        <p14:creationId xmlns:p14="http://schemas.microsoft.com/office/powerpoint/2010/main" val="28768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201478" y="1"/>
            <a:ext cx="5454737" cy="4913324"/>
          </a:xfrm>
          <a:prstGeom prst="rect">
            <a:avLst/>
          </a:prstGeom>
        </p:spPr>
        <p:txBody>
          <a:bodyPr lIns="91425" tIns="91425" rIns="91425" bIns="91425" anchor="t" anchorCtr="0">
            <a:noAutofit/>
          </a:bodyPr>
          <a:lstStyle/>
          <a:p>
            <a:pPr algn="just">
              <a:spcBef>
                <a:spcPts val="0"/>
              </a:spcBef>
              <a:buNone/>
            </a:pPr>
            <a:r>
              <a:rPr lang="ru" sz="1800" b="1" dirty="0">
                <a:solidFill>
                  <a:srgbClr val="000000"/>
                </a:solidFill>
                <a:highlight>
                  <a:srgbClr val="C9D7F1"/>
                </a:highlight>
                <a:latin typeface="Times New Roman"/>
                <a:ea typeface="Times New Roman"/>
                <a:cs typeface="Times New Roman"/>
                <a:sym typeface="Times New Roman"/>
              </a:rPr>
              <a:t>         Немістердің журналистер одағы 1949 жылы құрылған. </a:t>
            </a:r>
            <a:r>
              <a:rPr lang="ru" sz="1800" b="1" dirty="0">
                <a:solidFill>
                  <a:srgbClr val="000000"/>
                </a:solidFill>
                <a:highlight>
                  <a:srgbClr val="FFFFFF"/>
                </a:highlight>
                <a:latin typeface="Times New Roman"/>
                <a:ea typeface="Times New Roman"/>
                <a:cs typeface="Times New Roman"/>
                <a:sym typeface="Times New Roman"/>
              </a:rPr>
              <a:t>Онда 39 мың журналист 16 мемлекеттік ұйымдардың бірігуінен құралған.  Оның негізгі міндеттері мыналар болып табылады: кәсіби кеңес беру мәселелері, әлеуметтік және құқықтық қорғау БАҚ, білім беру және мамандарды қайта даярлау, тариф саясатын дамыту және үйлестіру. Журналистер Одағының арқасында журналистер  журналистік ресімдеу, сертификаттар мен аккредиттеуден өтеді. Бүгінгі күні, Германияда  шамамен 73 мың. </a:t>
            </a:r>
            <a:r>
              <a:rPr lang="ru-RU" sz="1800" b="1" dirty="0" smtClean="0">
                <a:solidFill>
                  <a:srgbClr val="000000"/>
                </a:solidFill>
                <a:highlight>
                  <a:srgbClr val="FFFFFF"/>
                </a:highlight>
                <a:latin typeface="Times New Roman"/>
                <a:ea typeface="Times New Roman"/>
                <a:cs typeface="Times New Roman"/>
                <a:sym typeface="Times New Roman"/>
              </a:rPr>
              <a:t>Ж</a:t>
            </a:r>
            <a:r>
              <a:rPr lang="ru" sz="1800" b="1" dirty="0" smtClean="0">
                <a:solidFill>
                  <a:srgbClr val="000000"/>
                </a:solidFill>
                <a:highlight>
                  <a:srgbClr val="FFFFFF"/>
                </a:highlight>
                <a:latin typeface="Times New Roman"/>
                <a:ea typeface="Times New Roman"/>
                <a:cs typeface="Times New Roman"/>
                <a:sym typeface="Times New Roman"/>
              </a:rPr>
              <a:t>урналистер бар.Олардың </a:t>
            </a:r>
            <a:r>
              <a:rPr lang="ru" sz="1800" b="1" dirty="0">
                <a:solidFill>
                  <a:srgbClr val="000000"/>
                </a:solidFill>
                <a:highlight>
                  <a:srgbClr val="FFFFFF"/>
                </a:highlight>
                <a:latin typeface="Times New Roman"/>
                <a:ea typeface="Times New Roman"/>
                <a:cs typeface="Times New Roman"/>
                <a:sym typeface="Times New Roman"/>
              </a:rPr>
              <a:t>25 мыңы  штаттан тыс (штаттан тыс қызметкерлер). </a:t>
            </a:r>
          </a:p>
        </p:txBody>
      </p:sp>
      <p:pic>
        <p:nvPicPr>
          <p:cNvPr id="187" name="Shape 187"/>
          <p:cNvPicPr preferRelativeResize="0"/>
          <p:nvPr/>
        </p:nvPicPr>
        <p:blipFill>
          <a:blip r:embed="rId4">
            <a:alphaModFix/>
          </a:blip>
          <a:stretch>
            <a:fillRect/>
          </a:stretch>
        </p:blipFill>
        <p:spPr>
          <a:xfrm>
            <a:off x="5656215" y="0"/>
            <a:ext cx="3487785" cy="427174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74100" y="62375"/>
            <a:ext cx="5106899" cy="2463849"/>
          </a:xfrm>
          <a:prstGeom prst="rect">
            <a:avLst/>
          </a:prstGeom>
          <a:solidFill>
            <a:srgbClr val="FFFF00"/>
          </a:solidFill>
        </p:spPr>
        <p:txBody>
          <a:bodyPr lIns="91425" tIns="91425" rIns="91425" bIns="91425" anchor="b" anchorCtr="0">
            <a:noAutofit/>
          </a:bodyPr>
          <a:lstStyle/>
          <a:p>
            <a:pPr>
              <a:spcBef>
                <a:spcPts val="0"/>
              </a:spcBef>
              <a:buNone/>
            </a:pPr>
            <a:r>
              <a:rPr lang="ru" dirty="0"/>
              <a:t>Соғыстан кейінгі неміс баспасөзі </a:t>
            </a:r>
          </a:p>
        </p:txBody>
      </p:sp>
      <p:pic>
        <p:nvPicPr>
          <p:cNvPr id="194" name="Shape 194"/>
          <p:cNvPicPr preferRelativeResize="0"/>
          <p:nvPr/>
        </p:nvPicPr>
        <p:blipFill>
          <a:blip r:embed="rId3">
            <a:alphaModFix/>
          </a:blip>
          <a:stretch>
            <a:fillRect/>
          </a:stretch>
        </p:blipFill>
        <p:spPr>
          <a:xfrm>
            <a:off x="5480999" y="294468"/>
            <a:ext cx="3663001" cy="3199157"/>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8455" y="254825"/>
            <a:ext cx="7904136" cy="4093428"/>
          </a:xfrm>
          <a:prstGeom prst="rect">
            <a:avLst/>
          </a:prstGeom>
        </p:spPr>
        <p:txBody>
          <a:bodyPr wrap="square">
            <a:spAutoFit/>
          </a:bodyPr>
          <a:lstStyle/>
          <a:p>
            <a:pPr algn="just"/>
            <a:r>
              <a:rPr lang="ru-RU" sz="2000" b="1" i="1" dirty="0" err="1">
                <a:latin typeface="Times New Roman"/>
                <a:ea typeface="Times New Roman"/>
                <a:cs typeface="Times New Roman"/>
                <a:sym typeface="Times New Roman"/>
              </a:rPr>
              <a:t>Соғыстан</a:t>
            </a:r>
            <a:r>
              <a:rPr lang="ru-RU" sz="2000" b="1" i="1" dirty="0">
                <a:latin typeface="Times New Roman"/>
                <a:ea typeface="Times New Roman"/>
                <a:cs typeface="Times New Roman"/>
                <a:sym typeface="Times New Roman"/>
              </a:rPr>
              <a:t> </a:t>
            </a:r>
            <a:r>
              <a:rPr lang="ru-RU" sz="2000" b="1" i="1" dirty="0" err="1">
                <a:latin typeface="Times New Roman"/>
                <a:ea typeface="Times New Roman"/>
                <a:cs typeface="Times New Roman"/>
                <a:sym typeface="Times New Roman"/>
              </a:rPr>
              <a:t>кейінгі</a:t>
            </a:r>
            <a:r>
              <a:rPr lang="ru-RU" sz="2000" b="1" i="1" dirty="0">
                <a:latin typeface="Times New Roman"/>
                <a:ea typeface="Times New Roman"/>
                <a:cs typeface="Times New Roman"/>
                <a:sym typeface="Times New Roman"/>
              </a:rPr>
              <a:t> </a:t>
            </a:r>
            <a:r>
              <a:rPr lang="ru-RU" sz="2000" b="1" i="1" dirty="0" err="1">
                <a:latin typeface="Times New Roman"/>
                <a:ea typeface="Times New Roman"/>
                <a:cs typeface="Times New Roman"/>
                <a:sym typeface="Times New Roman"/>
              </a:rPr>
              <a:t>неміс</a:t>
            </a:r>
            <a:r>
              <a:rPr lang="ru-RU" sz="2000" b="1" i="1" dirty="0">
                <a:latin typeface="Times New Roman"/>
                <a:ea typeface="Times New Roman"/>
                <a:cs typeface="Times New Roman"/>
                <a:sym typeface="Times New Roman"/>
              </a:rPr>
              <a:t> </a:t>
            </a:r>
            <a:r>
              <a:rPr lang="ru-RU" sz="2000" b="1" i="1" dirty="0" err="1">
                <a:latin typeface="Times New Roman"/>
                <a:ea typeface="Times New Roman"/>
                <a:cs typeface="Times New Roman"/>
                <a:sym typeface="Times New Roman"/>
              </a:rPr>
              <a:t>баспасөзі</a:t>
            </a:r>
            <a:r>
              <a:rPr lang="ru-RU" sz="2000" b="1" i="1" dirty="0">
                <a:latin typeface="Times New Roman"/>
                <a:ea typeface="Times New Roman"/>
                <a:cs typeface="Times New Roman"/>
                <a:sym typeface="Times New Roman"/>
              </a:rPr>
              <a:t>.</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Германияда</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соғыстан</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кейінгі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алғашқы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кезең</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гитлеризмнің</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құлауынан</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кейін</a:t>
            </a:r>
            <a:r>
              <a:rPr lang="ru-RU" sz="2000" b="1" dirty="0">
                <a:latin typeface="Times New Roman"/>
                <a:ea typeface="Times New Roman"/>
                <a:cs typeface="Times New Roman"/>
                <a:sym typeface="Times New Roman"/>
              </a:rPr>
              <a:t> </a:t>
            </a:r>
            <a:r>
              <a:rPr lang="ru-RU" sz="2000" b="1" dirty="0" err="1" smtClean="0">
                <a:latin typeface="Times New Roman"/>
                <a:ea typeface="Times New Roman"/>
                <a:cs typeface="Times New Roman"/>
                <a:sym typeface="Times New Roman"/>
              </a:rPr>
              <a:t>мемлекеттің</a:t>
            </a:r>
            <a:r>
              <a:rPr lang="ru-RU" sz="2000" b="1" dirty="0" smtClean="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бөлінуімен</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тығыз</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байланысты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Батыс</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аумақтарда</a:t>
            </a:r>
            <a:r>
              <a:rPr lang="ru-RU" sz="2000" b="1" dirty="0">
                <a:latin typeface="Times New Roman"/>
                <a:ea typeface="Times New Roman"/>
                <a:cs typeface="Times New Roman"/>
                <a:sym typeface="Times New Roman"/>
              </a:rPr>
              <a:t> радио мен </a:t>
            </a:r>
            <a:r>
              <a:rPr lang="ru-RU" sz="2000" b="1" dirty="0" err="1">
                <a:latin typeface="Times New Roman"/>
                <a:ea typeface="Times New Roman"/>
                <a:cs typeface="Times New Roman"/>
                <a:sym typeface="Times New Roman"/>
              </a:rPr>
              <a:t>баспасөз</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бастыстық</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үлгіде</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қалыптасты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Баспасөз</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жекеменшік</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экономикалық</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негізде</a:t>
            </a:r>
            <a:r>
              <a:rPr lang="ru-RU" sz="2000" b="1" dirty="0">
                <a:latin typeface="Times New Roman"/>
                <a:ea typeface="Times New Roman"/>
                <a:cs typeface="Times New Roman"/>
                <a:sym typeface="Times New Roman"/>
              </a:rPr>
              <a:t>, радио мен </a:t>
            </a:r>
            <a:r>
              <a:rPr lang="ru-RU" sz="2000" b="1" dirty="0" err="1">
                <a:latin typeface="Times New Roman"/>
                <a:ea typeface="Times New Roman"/>
                <a:cs typeface="Times New Roman"/>
                <a:sym typeface="Times New Roman"/>
              </a:rPr>
              <a:t>телеарналар</a:t>
            </a:r>
            <a:r>
              <a:rPr lang="ru-RU" sz="2000" b="1" dirty="0">
                <a:latin typeface="Times New Roman"/>
                <a:ea typeface="Times New Roman"/>
                <a:cs typeface="Times New Roman"/>
                <a:sym typeface="Times New Roman"/>
              </a:rPr>
              <a:t> – </a:t>
            </a:r>
            <a:r>
              <a:rPr lang="ru-RU" sz="2000" b="1" dirty="0" err="1">
                <a:latin typeface="Times New Roman"/>
                <a:ea typeface="Times New Roman"/>
                <a:cs typeface="Times New Roman"/>
                <a:sym typeface="Times New Roman"/>
              </a:rPr>
              <a:t>көрермендік</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құқықтық</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негізде</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қалыптасып</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дамыды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Кеңестік</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аумақтарда</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кейін</a:t>
            </a:r>
            <a:r>
              <a:rPr lang="ru-RU" sz="2000" b="1" dirty="0">
                <a:latin typeface="Times New Roman"/>
                <a:ea typeface="Times New Roman"/>
                <a:cs typeface="Times New Roman"/>
                <a:sym typeface="Times New Roman"/>
              </a:rPr>
              <a:t> ГДР </a:t>
            </a:r>
            <a:r>
              <a:rPr lang="ru-RU" sz="2000" b="1" dirty="0" err="1">
                <a:latin typeface="Times New Roman"/>
                <a:ea typeface="Times New Roman"/>
                <a:cs typeface="Times New Roman"/>
                <a:sym typeface="Times New Roman"/>
              </a:rPr>
              <a:t>жерінде</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пайда</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болған</a:t>
            </a:r>
            <a:r>
              <a:rPr lang="ru-RU" sz="2000" b="1" dirty="0">
                <a:latin typeface="Times New Roman"/>
                <a:ea typeface="Times New Roman"/>
                <a:cs typeface="Times New Roman"/>
                <a:sym typeface="Times New Roman"/>
              </a:rPr>
              <a:t> БАҚ </a:t>
            </a:r>
            <a:r>
              <a:rPr lang="ru-RU" sz="2000" b="1" dirty="0" err="1">
                <a:latin typeface="Times New Roman"/>
                <a:ea typeface="Times New Roman"/>
                <a:cs typeface="Times New Roman"/>
                <a:sym typeface="Times New Roman"/>
              </a:rPr>
              <a:t>биліктегі</a:t>
            </a:r>
            <a:r>
              <a:rPr lang="ru-RU" sz="2000" b="1" dirty="0">
                <a:latin typeface="Times New Roman"/>
                <a:ea typeface="Times New Roman"/>
                <a:cs typeface="Times New Roman"/>
                <a:sym typeface="Times New Roman"/>
              </a:rPr>
              <a:t> партия мен </a:t>
            </a:r>
            <a:r>
              <a:rPr lang="ru-RU" sz="2000" b="1" dirty="0" err="1">
                <a:latin typeface="Times New Roman"/>
                <a:ea typeface="Times New Roman"/>
                <a:cs typeface="Times New Roman"/>
                <a:sym typeface="Times New Roman"/>
              </a:rPr>
              <a:t>сол</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кездегі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басқару</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саясатына</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бағынды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жекеменшік</a:t>
            </a:r>
            <a:r>
              <a:rPr lang="ru-RU" sz="2000" b="1" dirty="0">
                <a:latin typeface="Times New Roman"/>
                <a:ea typeface="Times New Roman"/>
                <a:cs typeface="Times New Roman"/>
                <a:sym typeface="Times New Roman"/>
              </a:rPr>
              <a:t> БАҚ </a:t>
            </a:r>
            <a:r>
              <a:rPr lang="ru-RU" sz="2000" b="1" dirty="0" err="1">
                <a:latin typeface="Times New Roman"/>
                <a:ea typeface="Times New Roman"/>
                <a:cs typeface="Times New Roman"/>
                <a:sym typeface="Times New Roman"/>
              </a:rPr>
              <a:t>болған</a:t>
            </a:r>
            <a:r>
              <a:rPr lang="ru-RU" sz="2000" b="1" dirty="0">
                <a:latin typeface="Times New Roman"/>
                <a:ea typeface="Times New Roman"/>
                <a:cs typeface="Times New Roman"/>
                <a:sym typeface="Times New Roman"/>
              </a:rPr>
              <a:t> </a:t>
            </a:r>
            <a:r>
              <a:rPr lang="ru-RU" sz="2000" b="1" dirty="0" err="1" smtClean="0">
                <a:latin typeface="Times New Roman"/>
                <a:ea typeface="Times New Roman"/>
                <a:cs typeface="Times New Roman"/>
                <a:sym typeface="Times New Roman"/>
              </a:rPr>
              <a:t>жоқ</a:t>
            </a:r>
            <a:r>
              <a:rPr lang="ru-RU" sz="2000" b="1" dirty="0" smtClean="0">
                <a:latin typeface="Times New Roman"/>
                <a:ea typeface="Times New Roman"/>
                <a:cs typeface="Times New Roman"/>
                <a:sym typeface="Times New Roman"/>
              </a:rPr>
              <a:t>. </a:t>
            </a:r>
            <a:r>
              <a:rPr lang="ru-RU" sz="2000" b="1" dirty="0" err="1" smtClean="0">
                <a:latin typeface="Times New Roman"/>
                <a:ea typeface="Times New Roman"/>
                <a:cs typeface="Times New Roman"/>
                <a:sym typeface="Times New Roman"/>
              </a:rPr>
              <a:t>Бұл</a:t>
            </a:r>
            <a:r>
              <a:rPr lang="ru-RU" sz="2000" b="1" dirty="0" smtClean="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кездері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батыс</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аумақтарында</a:t>
            </a:r>
            <a:r>
              <a:rPr lang="ru-RU" sz="2000" b="1" dirty="0">
                <a:latin typeface="Times New Roman"/>
                <a:ea typeface="Times New Roman"/>
                <a:cs typeface="Times New Roman"/>
                <a:sym typeface="Times New Roman"/>
              </a:rPr>
              <a:t> 137 </a:t>
            </a:r>
            <a:r>
              <a:rPr lang="ru-RU" sz="2000" b="1" dirty="0" err="1">
                <a:latin typeface="Times New Roman"/>
                <a:ea typeface="Times New Roman"/>
                <a:cs typeface="Times New Roman"/>
                <a:sym typeface="Times New Roman"/>
              </a:rPr>
              <a:t>лицензиялық</a:t>
            </a:r>
            <a:r>
              <a:rPr lang="ru-RU" sz="2000" b="1" dirty="0">
                <a:latin typeface="Times New Roman"/>
                <a:ea typeface="Times New Roman"/>
                <a:cs typeface="Times New Roman"/>
                <a:sym typeface="Times New Roman"/>
              </a:rPr>
              <a:t> газет </a:t>
            </a:r>
            <a:r>
              <a:rPr lang="ru-RU" sz="2000" b="1" dirty="0" err="1">
                <a:latin typeface="Times New Roman"/>
                <a:ea typeface="Times New Roman"/>
                <a:cs typeface="Times New Roman"/>
                <a:sym typeface="Times New Roman"/>
              </a:rPr>
              <a:t>болған</a:t>
            </a:r>
            <a:r>
              <a:rPr lang="ru-RU" sz="2000" b="1" dirty="0">
                <a:latin typeface="Times New Roman"/>
                <a:ea typeface="Times New Roman"/>
                <a:cs typeface="Times New Roman"/>
                <a:sym typeface="Times New Roman"/>
              </a:rPr>
              <a:t>. </a:t>
            </a:r>
            <a:r>
              <a:rPr lang="ru-RU" sz="2000" b="1" dirty="0" smtClean="0">
                <a:latin typeface="Times New Roman"/>
                <a:ea typeface="Times New Roman"/>
                <a:cs typeface="Times New Roman"/>
                <a:sym typeface="Times New Roman"/>
              </a:rPr>
              <a:t>1949 </a:t>
            </a:r>
            <a:r>
              <a:rPr lang="ru-RU" sz="2000" b="1" dirty="0" err="1">
                <a:latin typeface="Times New Roman"/>
                <a:ea typeface="Times New Roman"/>
                <a:cs typeface="Times New Roman"/>
                <a:sym typeface="Times New Roman"/>
              </a:rPr>
              <a:t>жылы</a:t>
            </a:r>
            <a:r>
              <a:rPr lang="ru-RU" sz="2000" b="1" dirty="0">
                <a:latin typeface="Times New Roman"/>
                <a:ea typeface="Times New Roman"/>
                <a:cs typeface="Times New Roman"/>
                <a:sym typeface="Times New Roman"/>
              </a:rPr>
              <a:t> Германия </a:t>
            </a:r>
            <a:r>
              <a:rPr lang="ru-RU" sz="2000" b="1" dirty="0" err="1">
                <a:latin typeface="Times New Roman"/>
                <a:ea typeface="Times New Roman"/>
                <a:cs typeface="Times New Roman"/>
                <a:sym typeface="Times New Roman"/>
              </a:rPr>
              <a:t>құрылымның</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негізгі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заңы</a:t>
            </a:r>
            <a:r>
              <a:rPr lang="ru-RU" sz="2000" b="1" dirty="0">
                <a:latin typeface="Times New Roman"/>
                <a:ea typeface="Times New Roman"/>
                <a:cs typeface="Times New Roman"/>
                <a:sym typeface="Times New Roman"/>
              </a:rPr>
              <a:t> БАҚ </a:t>
            </a:r>
            <a:r>
              <a:rPr lang="ru-RU" sz="2000" b="1" dirty="0" err="1">
                <a:latin typeface="Times New Roman"/>
                <a:ea typeface="Times New Roman"/>
                <a:cs typeface="Times New Roman"/>
                <a:sym typeface="Times New Roman"/>
              </a:rPr>
              <a:t>саласына</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көп</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көңіл</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бөліне</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бастады</a:t>
            </a:r>
            <a:r>
              <a:rPr lang="ru-RU" sz="2000" b="1" dirty="0">
                <a:latin typeface="Times New Roman"/>
                <a:ea typeface="Times New Roman"/>
                <a:cs typeface="Times New Roman"/>
                <a:sym typeface="Times New Roman"/>
              </a:rPr>
              <a:t>. БАҚ-</a:t>
            </a:r>
            <a:r>
              <a:rPr lang="ru-RU" sz="2000" b="1" dirty="0" err="1">
                <a:latin typeface="Times New Roman"/>
                <a:ea typeface="Times New Roman"/>
                <a:cs typeface="Times New Roman"/>
                <a:sym typeface="Times New Roman"/>
              </a:rPr>
              <a:t>тың</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қызметі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жекеменшік</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жергілікті</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органдар</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шығарған</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заң</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арқылы</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жүзеге</a:t>
            </a:r>
            <a:r>
              <a:rPr lang="ru-RU" sz="2000" b="1" dirty="0">
                <a:latin typeface="Times New Roman"/>
                <a:ea typeface="Times New Roman"/>
                <a:cs typeface="Times New Roman"/>
                <a:sym typeface="Times New Roman"/>
              </a:rPr>
              <a:t> </a:t>
            </a:r>
            <a:r>
              <a:rPr lang="ru-RU" sz="2000" b="1" dirty="0" err="1">
                <a:latin typeface="Times New Roman"/>
                <a:ea typeface="Times New Roman"/>
                <a:cs typeface="Times New Roman"/>
                <a:sym typeface="Times New Roman"/>
              </a:rPr>
              <a:t>асты</a:t>
            </a:r>
            <a:r>
              <a:rPr lang="ru-RU" sz="2000" b="1" dirty="0">
                <a:latin typeface="Times New Roman"/>
                <a:ea typeface="Times New Roman"/>
                <a:cs typeface="Times New Roman"/>
                <a:sym typeface="Times New Roman"/>
              </a:rPr>
              <a:t>. </a:t>
            </a:r>
            <a:endParaRPr lang="ru-RU" sz="2000" b="1" dirty="0"/>
          </a:p>
        </p:txBody>
      </p:sp>
    </p:spTree>
    <p:extLst>
      <p:ext uri="{BB962C8B-B14F-4D97-AF65-F5344CB8AC3E}">
        <p14:creationId xmlns:p14="http://schemas.microsoft.com/office/powerpoint/2010/main" val="2487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82181" y="160492"/>
            <a:ext cx="8520599" cy="3993054"/>
          </a:xfrm>
        </p:spPr>
        <p:txBody>
          <a:bodyPr/>
          <a:lstStyle/>
          <a:p>
            <a:r>
              <a:rPr lang="kk-KZ" altLang="ru-RU" sz="2400" b="1" dirty="0"/>
              <a:t>Әлемдік баспасөздің қалыптасуы мен таралуында Германияның маңызы зор. Осыдан 550 жыл бұрын Майн қаласының тұрғыны Иоганн Гутенберг типографиялық станокты ойлап шығарған. Бұл типографиялық станокта алғашқы басылған басылым – латын тіліндегі Інжіл кітабы еді. </a:t>
            </a:r>
            <a:endParaRPr lang="ru-RU" altLang="ru-RU" sz="2400" b="1" dirty="0"/>
          </a:p>
          <a:p>
            <a:endParaRPr lang="ru-RU" dirty="0"/>
          </a:p>
        </p:txBody>
      </p:sp>
    </p:spTree>
    <p:extLst>
      <p:ext uri="{BB962C8B-B14F-4D97-AF65-F5344CB8AC3E}">
        <p14:creationId xmlns:p14="http://schemas.microsoft.com/office/powerpoint/2010/main" val="2425147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3" name="Shape 213"/>
          <p:cNvSpPr/>
          <p:nvPr/>
        </p:nvSpPr>
        <p:spPr>
          <a:xfrm>
            <a:off x="476250" y="2251449"/>
            <a:ext cx="8191169" cy="640276"/>
          </a:xfrm>
          <a:prstGeom prst="rect">
            <a:avLst/>
          </a:prstGeom>
        </p:spPr>
        <p:txBody>
          <a:bodyPr>
            <a:prstTxWarp prst="textPlain">
              <a:avLst/>
            </a:prstTxWarp>
          </a:bodyPr>
          <a:lstStyle/>
          <a:p>
            <a:pPr algn="ctr"/>
            <a:r>
              <a:rPr b="0" i="0" dirty="0" err="1">
                <a:ln w="9525" cap="flat" cmpd="sng">
                  <a:solidFill>
                    <a:schemeClr val="dk2"/>
                  </a:solidFill>
                  <a:prstDash val="solid"/>
                  <a:round/>
                  <a:headEnd type="none" w="med" len="med"/>
                  <a:tailEnd type="none" w="med" len="med"/>
                </a:ln>
                <a:solidFill>
                  <a:schemeClr val="lt2"/>
                </a:solidFill>
                <a:latin typeface="Arial"/>
              </a:rPr>
              <a:t>Назарларыңызға</a:t>
            </a:r>
            <a:r>
              <a:rPr b="0" i="0" dirty="0">
                <a:ln w="9525" cap="flat" cmpd="sng">
                  <a:solidFill>
                    <a:schemeClr val="dk2"/>
                  </a:solidFill>
                  <a:prstDash val="solid"/>
                  <a:round/>
                  <a:headEnd type="none" w="med" len="med"/>
                  <a:tailEnd type="none" w="med" len="med"/>
                </a:ln>
                <a:solidFill>
                  <a:schemeClr val="lt2"/>
                </a:solidFill>
                <a:latin typeface="Arial"/>
              </a:rPr>
              <a:t> </a:t>
            </a:r>
            <a:r>
              <a:rPr b="0" i="0" dirty="0" err="1">
                <a:ln w="9525" cap="flat" cmpd="sng">
                  <a:solidFill>
                    <a:schemeClr val="dk2"/>
                  </a:solidFill>
                  <a:prstDash val="solid"/>
                  <a:round/>
                  <a:headEnd type="none" w="med" len="med"/>
                  <a:tailEnd type="none" w="med" len="med"/>
                </a:ln>
                <a:solidFill>
                  <a:schemeClr val="lt2"/>
                </a:solidFill>
                <a:latin typeface="Arial"/>
              </a:rPr>
              <a:t>рахмет</a:t>
            </a:r>
            <a:r>
              <a:rPr b="0" i="0" dirty="0" smtClean="0">
                <a:ln w="9525" cap="flat" cmpd="sng">
                  <a:solidFill>
                    <a:schemeClr val="dk2"/>
                  </a:solidFill>
                  <a:prstDash val="solid"/>
                  <a:round/>
                  <a:headEnd type="none" w="med" len="med"/>
                  <a:tailEnd type="none" w="med" len="med"/>
                </a:ln>
                <a:solidFill>
                  <a:schemeClr val="lt2"/>
                </a:solidFill>
                <a:latin typeface="Arial"/>
              </a:rPr>
              <a:t>!</a:t>
            </a:r>
            <a:endParaRPr b="0" i="0" dirty="0">
              <a:ln w="9525" cap="flat" cmpd="sng">
                <a:solidFill>
                  <a:schemeClr val="dk2"/>
                </a:solidFill>
                <a:prstDash val="solid"/>
                <a:round/>
                <a:headEnd type="none" w="med" len="med"/>
                <a:tailEnd type="none" w="med" len="med"/>
              </a:ln>
              <a:solidFill>
                <a:schemeClr val="lt2"/>
              </a:solidFill>
              <a:latin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5464" y="139485"/>
            <a:ext cx="8506835" cy="4429390"/>
          </a:xfrm>
        </p:spPr>
        <p:txBody>
          <a:bodyPr/>
          <a:lstStyle/>
          <a:p>
            <a:r>
              <a:rPr lang="kk-KZ" altLang="ru-RU" sz="2800" dirty="0"/>
              <a:t>Бұқаралық ақпарат құралдары заң бойынша бекітілген «баспасөз бостандығы» деген принципті негізге алып қызмет істейді. Заң бойынша: «Әр адам өз ойын ауызша немесе жазбаша білдіруге қақысы бар. Баспасөз бостандығы, информация бостандығы сақталады. Цензура жойылған» делінген. </a:t>
            </a:r>
            <a:endParaRPr lang="ru-RU" altLang="ru-RU" sz="2800" dirty="0"/>
          </a:p>
          <a:p>
            <a:endParaRPr lang="ru-RU" dirty="0"/>
          </a:p>
        </p:txBody>
      </p:sp>
    </p:spTree>
    <p:extLst>
      <p:ext uri="{BB962C8B-B14F-4D97-AF65-F5344CB8AC3E}">
        <p14:creationId xmlns:p14="http://schemas.microsoft.com/office/powerpoint/2010/main" val="237142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0"/>
            <a:ext cx="8520599" cy="4568875"/>
          </a:xfrm>
        </p:spPr>
        <p:txBody>
          <a:bodyPr/>
          <a:lstStyle/>
          <a:p>
            <a:r>
              <a:rPr lang="kk-KZ" altLang="ru-RU" sz="2000" b="1" dirty="0"/>
              <a:t>Германия басылымдарына тән мынадай ерекшеліктер бар: </a:t>
            </a:r>
            <a:endParaRPr lang="ru-RU" altLang="ru-RU" sz="2000" dirty="0"/>
          </a:p>
          <a:p>
            <a:pPr marL="457200" indent="-457200">
              <a:buAutoNum type="arabicPeriod"/>
            </a:pPr>
            <a:r>
              <a:rPr lang="kk-KZ" altLang="ru-RU" sz="2000" dirty="0" smtClean="0"/>
              <a:t>Германия </a:t>
            </a:r>
            <a:r>
              <a:rPr lang="kk-KZ" altLang="ru-RU" sz="2000" dirty="0"/>
              <a:t>басылымдарының аймақтық сипаты басым. Бұған себеп бірнеше ғасырларға созылған феодалдық бытыраңқылық болса керек. </a:t>
            </a:r>
            <a:endParaRPr lang="kk-KZ" altLang="ru-RU" sz="2000" dirty="0" smtClean="0"/>
          </a:p>
          <a:p>
            <a:pPr marL="457200" indent="-457200">
              <a:buFont typeface="Roboto"/>
              <a:buAutoNum type="arabicPeriod"/>
            </a:pPr>
            <a:r>
              <a:rPr lang="kk-KZ" altLang="ru-RU" sz="2000" dirty="0"/>
              <a:t>Мысалы, елде 420 </a:t>
            </a:r>
            <a:r>
              <a:rPr lang="kk-KZ" altLang="ru-RU" sz="2000" dirty="0" smtClean="0"/>
              <a:t>газет </a:t>
            </a:r>
            <a:r>
              <a:rPr lang="kk-KZ" altLang="ru-RU" sz="2000" dirty="0"/>
              <a:t>шығатын болса, соның 400-і жергілікті жаңалықтарды уақытысында, нақты жеткізетін аймақтық басылымдардың санатында. </a:t>
            </a:r>
            <a:endParaRPr lang="kk-KZ" altLang="ru-RU" sz="2000" dirty="0" smtClean="0"/>
          </a:p>
          <a:p>
            <a:pPr marL="457200" indent="-457200">
              <a:buFont typeface="Roboto"/>
              <a:buAutoNum type="arabicPeriod"/>
            </a:pPr>
            <a:r>
              <a:rPr lang="kk-KZ" altLang="ru-RU" sz="2000" dirty="0" smtClean="0"/>
              <a:t>Таңертеңгілік </a:t>
            </a:r>
            <a:r>
              <a:rPr lang="kk-KZ" altLang="ru-RU" sz="2000" dirty="0"/>
              <a:t>газеттердің ішіндегі көрнектісі – </a:t>
            </a:r>
            <a:r>
              <a:rPr lang="kk-KZ" altLang="ru-RU" sz="2000" b="1" dirty="0"/>
              <a:t>«Гамбургер абендблат»</a:t>
            </a:r>
            <a:r>
              <a:rPr lang="kk-KZ" altLang="ru-RU" sz="2000" dirty="0"/>
              <a:t> 1948 жылдан шығады. </a:t>
            </a:r>
            <a:endParaRPr lang="ru-RU" altLang="ru-RU" sz="2000" dirty="0"/>
          </a:p>
          <a:p>
            <a:pPr marL="457200" indent="-457200">
              <a:buFont typeface="Roboto"/>
              <a:buAutoNum type="arabicPeriod"/>
            </a:pPr>
            <a:endParaRPr lang="ru-RU" altLang="ru-RU" sz="2000" dirty="0"/>
          </a:p>
          <a:p>
            <a:pPr marL="457200" indent="-457200">
              <a:buAutoNum type="arabicPeriod"/>
            </a:pPr>
            <a:endParaRPr lang="ru-RU" altLang="ru-RU" sz="2000" dirty="0" smtClean="0"/>
          </a:p>
          <a:p>
            <a:endParaRPr lang="ru-RU" dirty="0"/>
          </a:p>
        </p:txBody>
      </p:sp>
    </p:spTree>
    <p:extLst>
      <p:ext uri="{BB962C8B-B14F-4D97-AF65-F5344CB8AC3E}">
        <p14:creationId xmlns:p14="http://schemas.microsoft.com/office/powerpoint/2010/main" val="293358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32475"/>
            <a:ext cx="8520599" cy="4336400"/>
          </a:xfrm>
        </p:spPr>
        <p:txBody>
          <a:bodyPr/>
          <a:lstStyle/>
          <a:p>
            <a:r>
              <a:rPr lang="kk-KZ" altLang="ru-RU" dirty="0" smtClean="0"/>
              <a:t>4.Партиялық </a:t>
            </a:r>
            <a:r>
              <a:rPr lang="kk-KZ" altLang="ru-RU" dirty="0"/>
              <a:t>басылымдардың беделі түскен. Барлық басылымның 10 процентін ғана құрайды. «Жасылдар» басылымдарының құрылымы өзгеше. Бұларда әдеттегідей шенге бөлу әдісі жоқ. Мәселен, бас редактор, оның орынбасары, корректорлар, еден жуушы болып бөлінбейді. </a:t>
            </a:r>
            <a:endParaRPr lang="kk-KZ" altLang="ru-RU" dirty="0" smtClean="0"/>
          </a:p>
          <a:p>
            <a:r>
              <a:rPr lang="kk-KZ" altLang="ru-RU" dirty="0"/>
              <a:t>5</a:t>
            </a:r>
            <a:r>
              <a:rPr lang="kk-KZ" altLang="ru-RU" dirty="0" smtClean="0"/>
              <a:t>.Редакция қызметкерлері </a:t>
            </a:r>
            <a:r>
              <a:rPr lang="kk-KZ" altLang="ru-RU" dirty="0"/>
              <a:t>бұл жұмыстарды кезектесіп атқарады. Проектінің авторларының ойынша, бұл жүйе қарым-қатынастың жаңа түрін әкелді, редакция ішінде бәсекелестік жоқ, ымыраға келушілік күшейді. </a:t>
            </a:r>
            <a:endParaRPr lang="kk-KZ" altLang="ru-RU" dirty="0" smtClean="0"/>
          </a:p>
          <a:p>
            <a:r>
              <a:rPr lang="kk-KZ" altLang="ru-RU" dirty="0"/>
              <a:t>6</a:t>
            </a:r>
            <a:r>
              <a:rPr lang="kk-KZ" altLang="ru-RU" dirty="0" smtClean="0"/>
              <a:t>. Жеке </a:t>
            </a:r>
            <a:r>
              <a:rPr lang="kk-KZ" altLang="ru-RU" dirty="0"/>
              <a:t>капиталдардың электронды бұқаралық ақпарат құралдарына әсіресе теледидарға шабуылы күшейе түскен.</a:t>
            </a:r>
            <a:endParaRPr lang="ru-RU" altLang="ru-RU" dirty="0"/>
          </a:p>
          <a:p>
            <a:endParaRPr lang="ru-RU" altLang="ru-RU" dirty="0"/>
          </a:p>
          <a:p>
            <a:endParaRPr lang="ru-RU" altLang="ru-RU" dirty="0"/>
          </a:p>
          <a:p>
            <a:endParaRPr lang="ru-RU" dirty="0"/>
          </a:p>
        </p:txBody>
      </p:sp>
    </p:spTree>
    <p:extLst>
      <p:ext uri="{BB962C8B-B14F-4D97-AF65-F5344CB8AC3E}">
        <p14:creationId xmlns:p14="http://schemas.microsoft.com/office/powerpoint/2010/main" val="33537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r>
              <a:rPr lang="kk-KZ" altLang="ru-RU" sz="3200" dirty="0" smtClean="0"/>
              <a:t>Баспасөз магнаттары:</a:t>
            </a:r>
          </a:p>
          <a:p>
            <a:r>
              <a:rPr lang="kk-KZ" altLang="ru-RU" sz="2400" dirty="0" smtClean="0"/>
              <a:t>Рудольф </a:t>
            </a:r>
            <a:r>
              <a:rPr lang="kk-KZ" altLang="ru-RU" sz="2400" dirty="0"/>
              <a:t>Моссе, Леопольд Ульштейн, Август Гук негізін қалаған баспасөздің концентрациялануы жоғары деңгейде болды</a:t>
            </a:r>
            <a:r>
              <a:rPr lang="kk-KZ" altLang="ru-RU" sz="2400" dirty="0" smtClean="0"/>
              <a:t>.</a:t>
            </a:r>
          </a:p>
          <a:p>
            <a:endParaRPr lang="ru-RU" altLang="ru-RU" dirty="0"/>
          </a:p>
          <a:p>
            <a:endParaRPr lang="ru-RU" dirty="0"/>
          </a:p>
        </p:txBody>
      </p:sp>
    </p:spTree>
    <p:extLst>
      <p:ext uri="{BB962C8B-B14F-4D97-AF65-F5344CB8AC3E}">
        <p14:creationId xmlns:p14="http://schemas.microsoft.com/office/powerpoint/2010/main" val="399496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232475"/>
            <a:ext cx="8520599" cy="4336400"/>
          </a:xfrm>
        </p:spPr>
        <p:txBody>
          <a:bodyPr/>
          <a:lstStyle/>
          <a:p>
            <a:r>
              <a:rPr lang="kk-KZ" altLang="ru-RU" dirty="0"/>
              <a:t>Қазіргі кезде Германияда шығатын газет-журналдардың 75 проценті бес ірі концерндерге қарайды</a:t>
            </a:r>
            <a:r>
              <a:rPr lang="kk-KZ" altLang="ru-RU" dirty="0" smtClean="0"/>
              <a:t>:</a:t>
            </a:r>
          </a:p>
          <a:p>
            <a:r>
              <a:rPr lang="kk-KZ" altLang="ru-RU" b="1" dirty="0"/>
              <a:t>1.АКСЕЛЬ ШПРИНГЕРДІҢ ГАЗЕТ-БАСПА КОНЦЕРНІ</a:t>
            </a:r>
            <a:r>
              <a:rPr lang="kk-KZ" altLang="ru-RU" dirty="0"/>
              <a:t>- ХХ ғасырдың екінші жартысында Германияның ең ірі баспасөз алпауытына айналған. 1948 жылы оның «Гамбургер абендблат» атты күнделікті саяси газеті шықты. </a:t>
            </a:r>
            <a:endParaRPr lang="kk-KZ" altLang="ru-RU" dirty="0" smtClean="0"/>
          </a:p>
          <a:p>
            <a:r>
              <a:rPr lang="kk-KZ" altLang="ru-RU" dirty="0" smtClean="0"/>
              <a:t> </a:t>
            </a:r>
            <a:r>
              <a:rPr lang="kk-KZ" altLang="ru-RU" dirty="0"/>
              <a:t>60-жылдардың ортасында Шпрингер империясы екінші өрлеу дәуірін басынан өткізді. Ол журналдар шығару ісімен айналысып, түрлі тақырыптарды қамтып, бағдарламалық, отбасына арналған басылымдарды өмірге әкелді. </a:t>
            </a:r>
            <a:endParaRPr lang="ru-RU" altLang="ru-RU" dirty="0"/>
          </a:p>
          <a:p>
            <a:endParaRPr lang="ru-RU" altLang="ru-RU" dirty="0"/>
          </a:p>
          <a:p>
            <a:endParaRPr lang="ru-RU" altLang="ru-RU" dirty="0"/>
          </a:p>
          <a:p>
            <a:endParaRPr lang="ru-RU" dirty="0"/>
          </a:p>
        </p:txBody>
      </p:sp>
    </p:spTree>
    <p:extLst>
      <p:ext uri="{BB962C8B-B14F-4D97-AF65-F5344CB8AC3E}">
        <p14:creationId xmlns:p14="http://schemas.microsoft.com/office/powerpoint/2010/main" val="427022547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2337</Words>
  <Application>Microsoft Office PowerPoint</Application>
  <PresentationFormat>Экран (16:9)</PresentationFormat>
  <Paragraphs>78</Paragraphs>
  <Slides>40</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geometric</vt:lpstr>
      <vt:lpstr>       Германия   журналистикасы</vt:lpstr>
      <vt:lpstr>Германия журналистикасының  даму тарихы</vt:lpstr>
      <vt:lpstr>Цензураның даму кезеңі туралы...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«Неміс толқыны» телерадиосы</vt:lpstr>
      <vt:lpstr>Презентация PowerPoint</vt:lpstr>
      <vt:lpstr>Телевизия - Германиядағы басты ақпарат беру тәсілі</vt:lpstr>
      <vt:lpstr>Презентация PowerPoint</vt:lpstr>
      <vt:lpstr>Презентация PowerPoint</vt:lpstr>
      <vt:lpstr>Презентация PowerPoint</vt:lpstr>
      <vt:lpstr>Презентация PowerPoint</vt:lpstr>
      <vt:lpstr>              XVII ғасырда жарық көрген газеттер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2009 жылғы газеттің шығарылған барлық түрінен түскен кіріс шамамен 8 млрд. евроны құрады. </vt:lpstr>
      <vt:lpstr>Презентация PowerPoint</vt:lpstr>
      <vt:lpstr>Презентация PowerPoint</vt:lpstr>
      <vt:lpstr>Презентация PowerPoint</vt:lpstr>
      <vt:lpstr>Презентация PowerPoint</vt:lpstr>
      <vt:lpstr>Соғыстан кейінгі неміс баспасөзі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Германия   журналистикасы</dc:title>
  <dc:creator>Галия</dc:creator>
  <cp:lastModifiedBy>Asus</cp:lastModifiedBy>
  <cp:revision>38</cp:revision>
  <dcterms:modified xsi:type="dcterms:W3CDTF">2023-09-15T15:12:00Z</dcterms:modified>
</cp:coreProperties>
</file>